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900863" cy="9291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08905" y="0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28712" y="696912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29365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perception of how much they’ve slept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report how long you were awake at night because you can’t remember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Wake after onset to persistent sleep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 under the concentration-time curve (determines the total drug exposure over a period of time)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Latency to the onset of persistent sleep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Clearly dose related, so we need to determine the appropriate dose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are reliably aware of impairment and being sleepy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have a ton of data since people are sleeping or people around them are sleeping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Polysomnography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696913"/>
            <a:ext cx="4643437" cy="34829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90087" y="4413421"/>
            <a:ext cx="5520689" cy="4181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908905" y="8824711"/>
            <a:ext cx="2990769" cy="4647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l="17824" t="13587" r="19027" b="66193"/>
          <a:stretch/>
        </p:blipFill>
        <p:spPr>
          <a:xfrm>
            <a:off x="0" y="-35888"/>
            <a:ext cx="9144000" cy="164600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600200" y="1828800"/>
            <a:ext cx="5867400" cy="1754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Belsomra Safety and Efficacy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922219" y="4121826"/>
            <a:ext cx="7299561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by NCHR at Patient Training Workshop</a:t>
            </a:r>
          </a:p>
        </p:txBody>
      </p:sp>
      <p:sp>
        <p:nvSpPr>
          <p:cNvPr id="92" name="Shape 92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l="18372" t="13571" r="19080" b="2498"/>
          <a:stretch/>
        </p:blipFill>
        <p:spPr>
          <a:xfrm>
            <a:off x="19594" y="0"/>
            <a:ext cx="9124405" cy="688358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 l="17770" t="13750" r="19180" b="6250"/>
          <a:stretch/>
        </p:blipFill>
        <p:spPr>
          <a:xfrm>
            <a:off x="0" y="4354"/>
            <a:ext cx="9180077" cy="654884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6629400" y="2895600"/>
            <a:ext cx="2133599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4572000" y="1981200"/>
            <a:ext cx="2133599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635287" y="1853624"/>
            <a:ext cx="1972077" cy="600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Belsomra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6553200" y="2752635"/>
            <a:ext cx="1972077" cy="6001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Belsomra</a:t>
            </a:r>
          </a:p>
        </p:txBody>
      </p:sp>
      <p:sp>
        <p:nvSpPr>
          <p:cNvPr id="186" name="Shape 186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 l="17971" t="11964" r="19481" b="6249"/>
          <a:stretch/>
        </p:blipFill>
        <p:spPr>
          <a:xfrm>
            <a:off x="-23949" y="0"/>
            <a:ext cx="9225023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 l="17971" t="14821" r="19080" b="2321"/>
          <a:stretch/>
        </p:blipFill>
        <p:spPr>
          <a:xfrm>
            <a:off x="0" y="0"/>
            <a:ext cx="9164199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 l="17871" t="12857" r="19480" b="6249"/>
          <a:stretch/>
        </p:blipFill>
        <p:spPr>
          <a:xfrm>
            <a:off x="0" y="0"/>
            <a:ext cx="9144000" cy="663819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l="17971" t="13392" r="19380" b="3393"/>
          <a:stretch/>
        </p:blipFill>
        <p:spPr>
          <a:xfrm>
            <a:off x="0" y="0"/>
            <a:ext cx="9144000" cy="6828691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Safety concerns</a:t>
            </a:r>
          </a:p>
          <a:p>
            <a:pPr marL="342900" marR="0" lvl="0" indent="-342900" algn="l" rtl="0">
              <a:spcBef>
                <a:spcPts val="8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 efficacy results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l="17770" t="11785" r="19180" b="71612"/>
          <a:stretch/>
        </p:blipFill>
        <p:spPr>
          <a:xfrm>
            <a:off x="-28301" y="0"/>
            <a:ext cx="9172302" cy="1357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l="17971" t="11606" r="19180" b="6249"/>
          <a:stretch/>
        </p:blipFill>
        <p:spPr>
          <a:xfrm>
            <a:off x="15238" y="68"/>
            <a:ext cx="9125355" cy="6705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l="17971" t="26783" r="19281" b="2320"/>
          <a:stretch/>
        </p:blipFill>
        <p:spPr>
          <a:xfrm>
            <a:off x="29307" y="1828800"/>
            <a:ext cx="9144000" cy="580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17971" t="14821" r="19281" b="73398"/>
          <a:stretch/>
        </p:blipFill>
        <p:spPr>
          <a:xfrm>
            <a:off x="0" y="11723"/>
            <a:ext cx="9144000" cy="9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600200" y="838200"/>
            <a:ext cx="6096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Daytime Somnolence </a:t>
            </a:r>
          </a:p>
        </p:txBody>
      </p:sp>
      <p:sp>
        <p:nvSpPr>
          <p:cNvPr id="119" name="Shape 119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l="18072" t="14642" r="19080" b="3214"/>
          <a:stretch/>
        </p:blipFill>
        <p:spPr>
          <a:xfrm>
            <a:off x="0" y="-21491"/>
            <a:ext cx="9154694" cy="672709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l="17871" t="12679" r="19079" b="4285"/>
          <a:stretch/>
        </p:blipFill>
        <p:spPr>
          <a:xfrm>
            <a:off x="0" y="15239"/>
            <a:ext cx="9138494" cy="676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l="17873" t="11160" r="19278" b="18060"/>
          <a:stretch/>
        </p:blipFill>
        <p:spPr>
          <a:xfrm>
            <a:off x="0" y="0"/>
            <a:ext cx="9149584" cy="579315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l="17871" t="34190" r="19079" b="4821"/>
          <a:stretch/>
        </p:blipFill>
        <p:spPr>
          <a:xfrm>
            <a:off x="0" y="2266105"/>
            <a:ext cx="9144000" cy="497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l="17871" t="11249" r="19079" b="76890"/>
          <a:stretch/>
        </p:blipFill>
        <p:spPr>
          <a:xfrm>
            <a:off x="0" y="0"/>
            <a:ext cx="9144000" cy="96715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81000" y="1066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Unconscious Nighttime Behavior</a:t>
            </a: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 year old man</a:t>
            </a:r>
          </a:p>
        </p:txBody>
      </p:sp>
      <p:sp>
        <p:nvSpPr>
          <p:cNvPr id="155" name="Shape 155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l="18072" t="11250" r="19380" b="6250"/>
          <a:stretch/>
        </p:blipFill>
        <p:spPr>
          <a:xfrm>
            <a:off x="0" y="0"/>
            <a:ext cx="9145154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3733800" y="6553200"/>
            <a:ext cx="7010400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Slides adapted by NCHR from Ronald Farkas’s FDA Presentation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(4:3)</PresentationFormat>
  <Paragraphs>47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Unconscious Nighttime Behavior 65 year old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NCHR</dc:creator>
  <cp:lastModifiedBy>NCHR</cp:lastModifiedBy>
  <cp:revision>1</cp:revision>
  <dcterms:modified xsi:type="dcterms:W3CDTF">2016-10-14T12:02:07Z</dcterms:modified>
</cp:coreProperties>
</file>