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63" r:id="rId2"/>
    <p:sldId id="279" r:id="rId3"/>
    <p:sldId id="319" r:id="rId4"/>
    <p:sldId id="274" r:id="rId5"/>
    <p:sldId id="291" r:id="rId6"/>
    <p:sldId id="270" r:id="rId7"/>
    <p:sldId id="317" r:id="rId8"/>
    <p:sldId id="290" r:id="rId9"/>
    <p:sldId id="276" r:id="rId10"/>
    <p:sldId id="289" r:id="rId11"/>
    <p:sldId id="294" r:id="rId12"/>
    <p:sldId id="328" r:id="rId13"/>
    <p:sldId id="329" r:id="rId14"/>
    <p:sldId id="323" r:id="rId15"/>
    <p:sldId id="324" r:id="rId16"/>
    <p:sldId id="325" r:id="rId17"/>
    <p:sldId id="326" r:id="rId18"/>
    <p:sldId id="327" r:id="rId19"/>
    <p:sldId id="257" r:id="rId20"/>
    <p:sldId id="285" r:id="rId21"/>
  </p:sldIdLst>
  <p:sldSz cx="9144000" cy="6858000" type="screen4x3"/>
  <p:notesSz cx="6900863" cy="9291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16D0"/>
    <a:srgbClr val="57289C"/>
    <a:srgbClr val="00C0BC"/>
    <a:srgbClr val="009AD0"/>
    <a:srgbClr val="006600"/>
    <a:srgbClr val="339933"/>
    <a:srgbClr val="5A00D2"/>
    <a:srgbClr val="EE8E00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3" autoAdjust="0"/>
  </p:normalViewPr>
  <p:slideViewPr>
    <p:cSldViewPr>
      <p:cViewPr>
        <p:scale>
          <a:sx n="70" d="100"/>
          <a:sy n="70" d="100"/>
        </p:scale>
        <p:origin x="-135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Brandel\Desktop\charts%20for%20examples%20of%20subgroups.xlsx" TargetMode="External"/><Relationship Id="rId4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Brandel\Desktop\charts%20for%20examples%20of%20subgroups.xlsx" TargetMode="External"/><Relationship Id="rId4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Brandel\Desktop\charts%20for%20examples%20of%20subgroups.xlsx" TargetMode="External"/><Relationship Id="rId4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Brandel\Desktop\charts%20for%20examples%20of%20subgroups.xlsx" TargetMode="External"/><Relationship Id="rId4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Brandel\Desktop\charts%20for%20examples%20of%20subgroups.xlsx" TargetMode="External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827590239338894"/>
          <c:y val="5.1400554097404488E-2"/>
          <c:w val="0.8011687586081444"/>
          <c:h val="0.61246049015996173"/>
        </c:manualLayout>
      </c:layout>
      <c:barChart>
        <c:barDir val="col"/>
        <c:grouping val="clustered"/>
        <c:ser>
          <c:idx val="3"/>
          <c:order val="0"/>
          <c:spPr>
            <a:solidFill>
              <a:srgbClr val="7030A0"/>
            </a:solidFill>
          </c:spPr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0.83333333333333348</c:v>
                </c:pt>
                <c:pt idx="1">
                  <c:v>0.76666666666666661</c:v>
                </c:pt>
                <c:pt idx="2">
                  <c:v>0.60000000000000009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/>
        <c:axId val="83398656"/>
        <c:axId val="83400192"/>
      </c:barChart>
      <c:catAx>
        <c:axId val="833986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3400192"/>
        <c:crosses val="autoZero"/>
        <c:auto val="1"/>
        <c:lblAlgn val="ctr"/>
        <c:lblOffset val="100"/>
      </c:catAx>
      <c:valAx>
        <c:axId val="83400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39865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827590239338891"/>
          <c:y val="5.1400554097404488E-2"/>
          <c:w val="0.8011687586081444"/>
          <c:h val="0.61246049015996173"/>
        </c:manualLayout>
      </c:layout>
      <c:barChart>
        <c:barDir val="col"/>
        <c:grouping val="clustered"/>
        <c:ser>
          <c:idx val="3"/>
          <c:order val="0"/>
          <c:spPr>
            <a:solidFill>
              <a:srgbClr val="7030A0"/>
            </a:solidFill>
          </c:spPr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0.83333333333333348</c:v>
                </c:pt>
                <c:pt idx="1">
                  <c:v>0.76666666666666661</c:v>
                </c:pt>
                <c:pt idx="2">
                  <c:v>0.60000000000000009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/>
        <c:axId val="83421056"/>
        <c:axId val="83422592"/>
      </c:barChart>
      <c:catAx>
        <c:axId val="834210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3422592"/>
        <c:crosses val="autoZero"/>
        <c:auto val="1"/>
        <c:lblAlgn val="ctr"/>
        <c:lblOffset val="100"/>
      </c:catAx>
      <c:valAx>
        <c:axId val="834225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42105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827590239338891"/>
          <c:y val="5.1400554097404488E-2"/>
          <c:w val="0.8011687586081444"/>
          <c:h val="0.61246049015996173"/>
        </c:manualLayout>
      </c:layout>
      <c:barChart>
        <c:barDir val="col"/>
        <c:grouping val="clustered"/>
        <c:ser>
          <c:idx val="3"/>
          <c:order val="0"/>
          <c:spPr>
            <a:solidFill>
              <a:srgbClr val="7030A0"/>
            </a:solidFill>
          </c:spPr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0.83333333333333348</c:v>
                </c:pt>
                <c:pt idx="1">
                  <c:v>0.76666666666666661</c:v>
                </c:pt>
                <c:pt idx="2">
                  <c:v>0.60000000000000009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/>
        <c:axId val="89753088"/>
        <c:axId val="89773568"/>
      </c:barChart>
      <c:catAx>
        <c:axId val="897530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9773568"/>
        <c:crosses val="autoZero"/>
        <c:auto val="1"/>
        <c:lblAlgn val="ctr"/>
        <c:lblOffset val="100"/>
      </c:catAx>
      <c:valAx>
        <c:axId val="89773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75308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656426749473216"/>
          <c:y val="7.6329545235148774E-2"/>
          <c:w val="0.77750988872869764"/>
          <c:h val="0.9106177400580329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dPt>
            <c:idx val="2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0.15000000000000002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/>
        <c:gapWidth val="90"/>
        <c:overlap val="-27"/>
        <c:axId val="89886720"/>
        <c:axId val="89888256"/>
      </c:barChart>
      <c:catAx>
        <c:axId val="8988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88256"/>
        <c:crosses val="autoZero"/>
        <c:auto val="1"/>
        <c:lblAlgn val="ctr"/>
        <c:lblOffset val="100"/>
      </c:catAx>
      <c:valAx>
        <c:axId val="89888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36E-3"/>
              <c:y val="0.1368988787696710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8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656426749473216"/>
          <c:y val="7.6329545235148774E-2"/>
          <c:w val="0.77750988872869764"/>
          <c:h val="0.9106177400580329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dPt>
            <c:idx val="2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0.15000000000000002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/>
        <c:gapWidth val="90"/>
        <c:overlap val="-27"/>
        <c:axId val="89947520"/>
        <c:axId val="84190336"/>
      </c:barChart>
      <c:catAx>
        <c:axId val="89947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90336"/>
        <c:crosses val="autoZero"/>
        <c:auto val="1"/>
        <c:lblAlgn val="ctr"/>
        <c:lblOffset val="100"/>
      </c:catAx>
      <c:valAx>
        <c:axId val="841903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36E-3"/>
              <c:y val="0.1368988787696710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4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656426749473216"/>
          <c:y val="7.6329545235148774E-2"/>
          <c:w val="0.77750988872869764"/>
          <c:h val="0.9106177400580329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dPt>
            <c:idx val="2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spPr>
              <a:solidFill>
                <a:srgbClr val="EE8E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0.15000000000000002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/>
        <c:gapWidth val="90"/>
        <c:overlap val="-27"/>
        <c:axId val="89775488"/>
        <c:axId val="90125056"/>
      </c:barChart>
      <c:catAx>
        <c:axId val="89775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25056"/>
        <c:crosses val="autoZero"/>
        <c:auto val="1"/>
        <c:lblAlgn val="ctr"/>
        <c:lblOffset val="100"/>
      </c:catAx>
      <c:valAx>
        <c:axId val="90125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36E-3"/>
              <c:y val="0.1368988787696710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7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633446864407855"/>
          <c:y val="7.5257217847769023E-2"/>
          <c:w val="0.77338850342837351"/>
          <c:h val="0.8328398950131236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51-43CF-8E18-46AD0C42E425}"/>
              </c:ext>
            </c:extLst>
          </c:dPt>
          <c:dPt>
            <c:idx val="1"/>
            <c:spPr>
              <a:solidFill>
                <a:srgbClr val="0066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51-43CF-8E18-46AD0C42E425}"/>
              </c:ext>
            </c:extLst>
          </c:dPt>
          <c:dPt>
            <c:idx val="2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51-43CF-8E18-46AD0C42E425}"/>
              </c:ext>
            </c:extLst>
          </c:dPt>
          <c:cat>
            <c:strRef>
              <c:f>Sheet2!$J$139:$J$141</c:f>
              <c:strCache>
                <c:ptCount val="3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Sheet2!$K$139:$K$141</c:f>
              <c:numCache>
                <c:formatCode>General</c:formatCode>
                <c:ptCount val="3"/>
                <c:pt idx="0">
                  <c:v>0.29000000000000009</c:v>
                </c:pt>
                <c:pt idx="1">
                  <c:v>0.31000000000000005</c:v>
                </c:pt>
                <c:pt idx="2">
                  <c:v>-7.0000000000000021E-2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951-43CF-8E18-46AD0C42E425}"/>
            </c:ext>
          </c:extLst>
        </c:ser>
        <c:dLbls/>
        <c:gapWidth val="90"/>
        <c:overlap val="-27"/>
        <c:axId val="90152320"/>
        <c:axId val="90068096"/>
      </c:barChart>
      <c:catAx>
        <c:axId val="90152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68096"/>
        <c:crosses val="autoZero"/>
        <c:auto val="1"/>
        <c:lblAlgn val="ctr"/>
        <c:lblOffset val="100"/>
      </c:catAx>
      <c:valAx>
        <c:axId val="90068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1.4703307704615463E-3"/>
              <c:y val="0.1283422280548264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5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633446864407855"/>
          <c:y val="7.5257217847769023E-2"/>
          <c:w val="0.77338850342837351"/>
          <c:h val="0.8328398950131236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66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51-43CF-8E18-46AD0C42E425}"/>
              </c:ext>
            </c:extLst>
          </c:dPt>
          <c:dPt>
            <c:idx val="1"/>
            <c:spPr>
              <a:solidFill>
                <a:srgbClr val="0066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51-43CF-8E18-46AD0C42E425}"/>
              </c:ext>
            </c:extLst>
          </c:dPt>
          <c:dPt>
            <c:idx val="2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51-43CF-8E18-46AD0C42E425}"/>
              </c:ext>
            </c:extLst>
          </c:dPt>
          <c:cat>
            <c:strRef>
              <c:f>Sheet2!$J$139:$J$141</c:f>
              <c:strCache>
                <c:ptCount val="3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Sheet2!$K$139:$K$141</c:f>
              <c:numCache>
                <c:formatCode>General</c:formatCode>
                <c:ptCount val="3"/>
                <c:pt idx="0">
                  <c:v>0.29000000000000009</c:v>
                </c:pt>
                <c:pt idx="1">
                  <c:v>0.31000000000000005</c:v>
                </c:pt>
                <c:pt idx="2">
                  <c:v>-7.0000000000000021E-2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951-43CF-8E18-46AD0C42E425}"/>
            </c:ext>
          </c:extLst>
        </c:ser>
        <c:dLbls/>
        <c:gapWidth val="90"/>
        <c:overlap val="-27"/>
        <c:axId val="90230784"/>
        <c:axId val="90232320"/>
      </c:barChart>
      <c:catAx>
        <c:axId val="9023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2320"/>
        <c:crosses val="autoZero"/>
        <c:auto val="1"/>
        <c:lblAlgn val="ctr"/>
        <c:lblOffset val="100"/>
      </c:catAx>
      <c:valAx>
        <c:axId val="90232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1.4703307704615463E-3"/>
              <c:y val="0.1283422280548264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3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0.35189</cdr:x>
      <cdr:y>0.91609</cdr:y>
    </cdr:from>
    <cdr:to>
      <cdr:x>0.46855</cdr:x>
      <cdr:y>0.99132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8214" y="4831725"/>
          <a:ext cx="897839" cy="39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2743</a:t>
          </a:r>
        </a:p>
      </cdr:txBody>
    </cdr:sp>
  </cdr:relSizeAnchor>
  <cdr:relSizeAnchor xmlns:cdr="http://schemas.openxmlformats.org/drawingml/2006/chartDrawing">
    <cdr:from>
      <cdr:x>0.52475</cdr:x>
      <cdr:y>0.9074</cdr:y>
    </cdr:from>
    <cdr:to>
      <cdr:x>0.63447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8600" y="4785917"/>
          <a:ext cx="844427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256</a:t>
          </a:r>
        </a:p>
      </cdr:txBody>
    </cdr:sp>
  </cdr:relSizeAnchor>
  <cdr:relSizeAnchor xmlns:cdr="http://schemas.openxmlformats.org/drawingml/2006/chartDrawing">
    <cdr:from>
      <cdr:x>0.68852</cdr:x>
      <cdr:y>0.9074</cdr:y>
    </cdr:from>
    <cdr:to>
      <cdr:x>0.78574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99014" y="4785917"/>
          <a:ext cx="748225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42</a:t>
          </a:r>
        </a:p>
      </cdr:txBody>
    </cdr:sp>
  </cdr:relSizeAnchor>
  <cdr:relSizeAnchor xmlns:cdr="http://schemas.openxmlformats.org/drawingml/2006/chartDrawing">
    <cdr:from>
      <cdr:x>0.85189</cdr:x>
      <cdr:y>0.9074</cdr:y>
    </cdr:from>
    <cdr:to>
      <cdr:x>0.93245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56278" y="4785917"/>
          <a:ext cx="620006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9</a:t>
          </a:r>
        </a:p>
      </cdr:txBody>
    </cdr:sp>
  </cdr:relSizeAnchor>
  <cdr:relSizeAnchor xmlns:cdr="http://schemas.openxmlformats.org/drawingml/2006/chartDrawing">
    <cdr:from>
      <cdr:x>0.03314</cdr:x>
      <cdr:y>0.91551</cdr:y>
    </cdr:from>
    <cdr:to>
      <cdr:x>0.09772</cdr:x>
      <cdr:y>0.9919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5014" y="4828666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0.17688</cdr:x>
      <cdr:y>0.91474</cdr:y>
    </cdr:from>
    <cdr:to>
      <cdr:x>0.31229</cdr:x>
      <cdr:y>0.99266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1271" y="4824631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3099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0.35644</cdr:x>
      <cdr:y>0.92477</cdr:y>
    </cdr:from>
    <cdr:to>
      <cdr:x>0.4731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4877531"/>
          <a:ext cx="897839" cy="39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2743</a:t>
          </a:r>
        </a:p>
      </cdr:txBody>
    </cdr:sp>
  </cdr:relSizeAnchor>
  <cdr:relSizeAnchor xmlns:cdr="http://schemas.openxmlformats.org/drawingml/2006/chartDrawing">
    <cdr:from>
      <cdr:x>0.51404</cdr:x>
      <cdr:y>0.92966</cdr:y>
    </cdr:from>
    <cdr:to>
      <cdr:x>0.62376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56172" y="4903346"/>
          <a:ext cx="844427" cy="37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256</a:t>
          </a:r>
        </a:p>
      </cdr:txBody>
    </cdr:sp>
  </cdr:relSizeAnchor>
  <cdr:relSizeAnchor xmlns:cdr="http://schemas.openxmlformats.org/drawingml/2006/chartDrawing">
    <cdr:from>
      <cdr:x>0.67781</cdr:x>
      <cdr:y>0.93139</cdr:y>
    </cdr:from>
    <cdr:to>
      <cdr:x>0.77503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16586" y="4912444"/>
          <a:ext cx="748225" cy="361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42</a:t>
          </a:r>
        </a:p>
      </cdr:txBody>
    </cdr:sp>
  </cdr:relSizeAnchor>
  <cdr:relSizeAnchor xmlns:cdr="http://schemas.openxmlformats.org/drawingml/2006/chartDrawing">
    <cdr:from>
      <cdr:x>0.84117</cdr:x>
      <cdr:y>0.92966</cdr:y>
    </cdr:from>
    <cdr:to>
      <cdr:x>0.92173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73850" y="4903346"/>
          <a:ext cx="620006" cy="37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9</a:t>
          </a:r>
        </a:p>
      </cdr:txBody>
    </cdr:sp>
  </cdr:relSizeAnchor>
  <cdr:relSizeAnchor xmlns:cdr="http://schemas.openxmlformats.org/drawingml/2006/chartDrawing">
    <cdr:from>
      <cdr:x>0.04839</cdr:x>
      <cdr:y>0.92361</cdr:y>
    </cdr:from>
    <cdr:to>
      <cdr:x>0.11297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72428" y="4871413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0.19213</cdr:x>
      <cdr:y>0.92208</cdr:y>
    </cdr:from>
    <cdr:to>
      <cdr:x>0.32754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78685" y="4863343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3099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0.35189</cdr:x>
      <cdr:y>0.91355</cdr:y>
    </cdr:from>
    <cdr:to>
      <cdr:x>0.46855</cdr:x>
      <cdr:y>0.99566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8214" y="4818340"/>
          <a:ext cx="897839" cy="43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/>
            <a:t>2743</a:t>
          </a:r>
        </a:p>
      </cdr:txBody>
    </cdr:sp>
  </cdr:relSizeAnchor>
  <cdr:relSizeAnchor xmlns:cdr="http://schemas.openxmlformats.org/drawingml/2006/chartDrawing">
    <cdr:from>
      <cdr:x>0.5194</cdr:x>
      <cdr:y>0.91943</cdr:y>
    </cdr:from>
    <cdr:to>
      <cdr:x>0.62912</cdr:x>
      <cdr:y>0.98977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97386" y="4849391"/>
          <a:ext cx="844427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256</a:t>
          </a:r>
        </a:p>
      </cdr:txBody>
    </cdr:sp>
  </cdr:relSizeAnchor>
  <cdr:relSizeAnchor xmlns:cdr="http://schemas.openxmlformats.org/drawingml/2006/chartDrawing">
    <cdr:from>
      <cdr:x>0.68317</cdr:x>
      <cdr:y>0.91826</cdr:y>
    </cdr:from>
    <cdr:to>
      <cdr:x>0.78039</cdr:x>
      <cdr:y>0.9886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57800" y="4843204"/>
          <a:ext cx="748225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42</a:t>
          </a:r>
        </a:p>
      </cdr:txBody>
    </cdr:sp>
  </cdr:relSizeAnchor>
  <cdr:relSizeAnchor xmlns:cdr="http://schemas.openxmlformats.org/drawingml/2006/chartDrawing">
    <cdr:from>
      <cdr:x>0.84452</cdr:x>
      <cdr:y>0.91943</cdr:y>
    </cdr:from>
    <cdr:to>
      <cdr:x>0.92508</cdr:x>
      <cdr:y>0.98977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99576" y="4849391"/>
          <a:ext cx="620006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9</a:t>
          </a:r>
        </a:p>
      </cdr:txBody>
    </cdr:sp>
  </cdr:relSizeAnchor>
  <cdr:relSizeAnchor xmlns:cdr="http://schemas.openxmlformats.org/drawingml/2006/chartDrawing">
    <cdr:from>
      <cdr:x>0.03314</cdr:x>
      <cdr:y>0.91641</cdr:y>
    </cdr:from>
    <cdr:to>
      <cdr:x>0.09772</cdr:x>
      <cdr:y>0.9928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5014" y="4833425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0.17688</cdr:x>
      <cdr:y>0.91774</cdr:y>
    </cdr:from>
    <cdr:to>
      <cdr:x>0.31229</cdr:x>
      <cdr:y>0.99566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1271" y="4840440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/>
            <a:t>3099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0.24631</cdr:x>
      <cdr:y>0</cdr:y>
    </cdr:from>
    <cdr:to>
      <cdr:x>0.39161</cdr:x>
      <cdr:y>0.0572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824" y="0"/>
          <a:ext cx="848175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0.52439</cdr:x>
      <cdr:y>0</cdr:y>
    </cdr:from>
    <cdr:to>
      <cdr:x>0.68163</cdr:x>
      <cdr:y>0.0572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61085" y="0"/>
          <a:ext cx="917883" cy="36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Male</a:t>
          </a:r>
        </a:p>
      </cdr:txBody>
    </cdr:sp>
  </cdr:relSizeAnchor>
  <cdr:relSizeAnchor xmlns:cdr="http://schemas.openxmlformats.org/drawingml/2006/chartDrawing">
    <cdr:from>
      <cdr:x>0.731</cdr:x>
      <cdr:y>0</cdr:y>
    </cdr:from>
    <cdr:to>
      <cdr:x>0.92133</cdr:x>
      <cdr:y>0.0572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67200" y="0"/>
          <a:ext cx="1111029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Female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0.06527</cdr:x>
      <cdr:y>0.5953</cdr:y>
    </cdr:from>
    <cdr:to>
      <cdr:x>0.14219</cdr:x>
      <cdr:y>0.95596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631167" y="5094763"/>
          <a:ext cx="2473354" cy="4490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C00000"/>
              </a:solidFill>
            </a:rPr>
            <a:t>Placebo better</a:t>
          </a:r>
        </a:p>
      </cdr:txBody>
    </cdr:sp>
  </cdr:relSizeAnchor>
  <cdr:relSizeAnchor xmlns:cdr="http://schemas.openxmlformats.org/drawingml/2006/chartDrawing">
    <cdr:from>
      <cdr:x>0.06527</cdr:x>
      <cdr:y>0.29077</cdr:y>
    </cdr:from>
    <cdr:to>
      <cdr:x>0.14219</cdr:x>
      <cdr:y>0.67849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723983" y="3099092"/>
          <a:ext cx="2658984" cy="4490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rgbClr val="006600"/>
              </a:solidFill>
            </a:rPr>
            <a:t>New Drug Better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0.24631</cdr:x>
      <cdr:y>0</cdr:y>
    </cdr:from>
    <cdr:to>
      <cdr:x>0.39161</cdr:x>
      <cdr:y>0.0572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824" y="0"/>
          <a:ext cx="848175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0.52439</cdr:x>
      <cdr:y>0</cdr:y>
    </cdr:from>
    <cdr:to>
      <cdr:x>0.68163</cdr:x>
      <cdr:y>0.0572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61085" y="0"/>
          <a:ext cx="917883" cy="36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Male</a:t>
          </a:r>
        </a:p>
      </cdr:txBody>
    </cdr:sp>
  </cdr:relSizeAnchor>
  <cdr:relSizeAnchor xmlns:cdr="http://schemas.openxmlformats.org/drawingml/2006/chartDrawing">
    <cdr:from>
      <cdr:x>0.731</cdr:x>
      <cdr:y>0</cdr:y>
    </cdr:from>
    <cdr:to>
      <cdr:x>0.92133</cdr:x>
      <cdr:y>0.0572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67200" y="0"/>
          <a:ext cx="1111029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Female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0.06527</cdr:x>
      <cdr:y>0.5953</cdr:y>
    </cdr:from>
    <cdr:to>
      <cdr:x>0.14219</cdr:x>
      <cdr:y>0.95596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631167" y="5094763"/>
          <a:ext cx="2473354" cy="4490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C00000"/>
              </a:solidFill>
            </a:rPr>
            <a:t>Placebo better</a:t>
          </a:r>
        </a:p>
      </cdr:txBody>
    </cdr:sp>
  </cdr:relSizeAnchor>
  <cdr:relSizeAnchor xmlns:cdr="http://schemas.openxmlformats.org/drawingml/2006/chartDrawing">
    <cdr:from>
      <cdr:x>0.06527</cdr:x>
      <cdr:y>0.29077</cdr:y>
    </cdr:from>
    <cdr:to>
      <cdr:x>0.14219</cdr:x>
      <cdr:y>0.67849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723983" y="3099092"/>
          <a:ext cx="2658984" cy="4490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rgbClr val="006600"/>
              </a:solidFill>
            </a:rPr>
            <a:t>New Drug Better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892" y="0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D69F712C-43E1-422F-9D10-175CE15FBC5F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087" y="4413528"/>
            <a:ext cx="5520690" cy="4181237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5443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892" y="8825443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FEC37EC-7A55-44ED-BCBB-D9604DCBCD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60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1791" indent="-2891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6602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9242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81883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44524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7164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9805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32446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3BC4DE3-1BC9-4DF5-8E48-A88884D1F333}" type="slidenum">
              <a:rPr lang="en-US" altLang="en-US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52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350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3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271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58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57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9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8539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928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77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494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37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3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3862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01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486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1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82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90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93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443C48B-0998-4851-8552-B4DAE8A6A5C4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205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92000"/>
                    </a14:imgEffect>
                    <a14:imgEffect>
                      <a14:colorTemperature colorTemp="5125"/>
                    </a14:imgEffect>
                    <a14:imgEffect>
                      <a14:saturation sat="1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7" b="-5429"/>
          <a:stretch/>
        </p:blipFill>
        <p:spPr>
          <a:xfrm>
            <a:off x="212486" y="336203"/>
            <a:ext cx="8719029" cy="6185595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924800" cy="1600200"/>
          </a:xfrm>
        </p:spPr>
        <p:txBody>
          <a:bodyPr rtlCol="0"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993570"/>
            <a:ext cx="84582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Subgroup Analysis: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What is it and Why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W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e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S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hould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C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are?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chemeClr val="bg1">
                    <a:lumMod val="95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0" y="4419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Stephanie Fox-Rawlings, PhD</a:t>
            </a:r>
          </a:p>
          <a:p>
            <a:pPr algn="ctr"/>
            <a:r>
              <a:rPr lang="en-US" sz="2800" b="1" dirty="0" smtClean="0"/>
              <a:t>National Center for Health Research</a:t>
            </a:r>
          </a:p>
          <a:p>
            <a:pPr algn="ctr"/>
            <a:r>
              <a:rPr lang="en-US" sz="2800" b="1" dirty="0" smtClean="0"/>
              <a:t>October 14, 2016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683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People of color, women, and older patients have been historically underrepresented in clinical trials in the U.S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Improving, but still often underrepresented.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1429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6684343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041176" y="1263128"/>
            <a:ext cx="4876800" cy="5105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32260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8227342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17027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1747344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835691"/>
            <a:ext cx="6858000" cy="4788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548</a:t>
            </a:r>
          </a:p>
          <a:p>
            <a:endParaRPr lang="en-US" sz="2000" dirty="0"/>
          </a:p>
          <a:p>
            <a:r>
              <a:rPr lang="en-US" dirty="0" smtClean="0"/>
              <a:t>White 495</a:t>
            </a:r>
          </a:p>
          <a:p>
            <a:endParaRPr lang="en-US" sz="2400" dirty="0"/>
          </a:p>
          <a:p>
            <a:r>
              <a:rPr lang="en-US" dirty="0" smtClean="0"/>
              <a:t>Black  16</a:t>
            </a:r>
          </a:p>
          <a:p>
            <a:endParaRPr lang="en-US" sz="2400" dirty="0"/>
          </a:p>
          <a:p>
            <a:r>
              <a:rPr lang="en-US" dirty="0" smtClean="0"/>
              <a:t>Other  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9449483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843719" y="169185"/>
            <a:ext cx="3385881" cy="6688813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4145" y="990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Comparing a New drug for diabetes to a commonly used Old drug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3048000"/>
            <a:ext cx="2573431" cy="3125621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9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548</a:t>
            </a:r>
          </a:p>
          <a:p>
            <a:endParaRPr lang="en-US" sz="2000" dirty="0"/>
          </a:p>
          <a:p>
            <a:r>
              <a:rPr lang="en-US" dirty="0" smtClean="0"/>
              <a:t>White 495</a:t>
            </a:r>
          </a:p>
          <a:p>
            <a:endParaRPr lang="en-US" sz="2400" dirty="0"/>
          </a:p>
          <a:p>
            <a:r>
              <a:rPr lang="en-US" dirty="0" smtClean="0"/>
              <a:t>Black  16</a:t>
            </a:r>
          </a:p>
          <a:p>
            <a:endParaRPr lang="en-US" sz="2400" dirty="0"/>
          </a:p>
          <a:p>
            <a:r>
              <a:rPr lang="en-US" dirty="0" smtClean="0"/>
              <a:t>Other  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5900139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650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</a:t>
            </a:r>
            <a:r>
              <a:rPr lang="en-US" sz="2000" dirty="0" smtClean="0"/>
              <a:t>548</a:t>
            </a:r>
          </a:p>
          <a:p>
            <a:endParaRPr lang="en-US" sz="2000" dirty="0"/>
          </a:p>
          <a:p>
            <a:r>
              <a:rPr lang="en-US" dirty="0" smtClean="0"/>
              <a:t>White </a:t>
            </a:r>
            <a:r>
              <a:rPr lang="en-US" sz="2000" dirty="0" smtClean="0"/>
              <a:t>495</a:t>
            </a:r>
          </a:p>
          <a:p>
            <a:endParaRPr lang="en-US" sz="2400" dirty="0"/>
          </a:p>
          <a:p>
            <a:r>
              <a:rPr lang="en-US" dirty="0" smtClean="0"/>
              <a:t>Black  </a:t>
            </a:r>
            <a:r>
              <a:rPr lang="en-US" sz="2000" dirty="0" smtClean="0"/>
              <a:t>16</a:t>
            </a:r>
          </a:p>
          <a:p>
            <a:endParaRPr lang="en-US" sz="2400" dirty="0"/>
          </a:p>
          <a:p>
            <a:r>
              <a:rPr lang="en-US" dirty="0" smtClean="0"/>
              <a:t>Other  </a:t>
            </a:r>
            <a:r>
              <a:rPr lang="en-US" sz="2000" dirty="0" smtClean="0"/>
              <a:t>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5900139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2438400"/>
            <a:ext cx="1584488" cy="2590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5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71777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5A00D2"/>
                </a:solidFill>
              </a:rPr>
              <a:t>Example 3 – </a:t>
            </a:r>
            <a:br>
              <a:rPr lang="en-US" sz="3600" dirty="0" smtClean="0">
                <a:solidFill>
                  <a:srgbClr val="5A00D2"/>
                </a:solidFill>
              </a:rPr>
            </a:br>
            <a:r>
              <a:rPr lang="en-US" sz="3600" dirty="0" smtClean="0">
                <a:solidFill>
                  <a:srgbClr val="5A00D2"/>
                </a:solidFill>
              </a:rPr>
              <a:t>Gout</a:t>
            </a:r>
            <a:endParaRPr lang="en-US" sz="3600" dirty="0">
              <a:solidFill>
                <a:srgbClr val="5A00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99243"/>
            <a:ext cx="155018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patients</a:t>
            </a:r>
          </a:p>
          <a:p>
            <a:pPr algn="ctr"/>
            <a:endParaRPr lang="en-US" dirty="0" smtClean="0"/>
          </a:p>
          <a:p>
            <a:pPr algn="ctr"/>
            <a:endParaRPr lang="en-US" sz="1100" dirty="0"/>
          </a:p>
          <a:p>
            <a:r>
              <a:rPr lang="en-US" dirty="0" smtClean="0"/>
              <a:t>ALL     1027</a:t>
            </a:r>
          </a:p>
          <a:p>
            <a:endParaRPr lang="en-US" sz="2000" dirty="0"/>
          </a:p>
          <a:p>
            <a:r>
              <a:rPr lang="en-US" dirty="0" smtClean="0"/>
              <a:t>Male     981</a:t>
            </a:r>
          </a:p>
          <a:p>
            <a:endParaRPr lang="en-US" sz="2400" dirty="0"/>
          </a:p>
          <a:p>
            <a:r>
              <a:rPr lang="en-US" dirty="0" smtClean="0"/>
              <a:t>Female  46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78" y="62603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</a:t>
            </a:r>
          </a:p>
          <a:p>
            <a:r>
              <a:rPr lang="en-US" sz="1600" i="1" dirty="0" smtClean="0"/>
              <a:t>Trials Snapshot: </a:t>
            </a:r>
            <a:r>
              <a:rPr lang="en-US" sz="1600" i="1" dirty="0" err="1" smtClean="0"/>
              <a:t>Zurampic</a:t>
            </a:r>
            <a:r>
              <a:rPr lang="en-US" sz="1600" i="1" dirty="0" smtClean="0"/>
              <a:t>]</a:t>
            </a:r>
            <a:endParaRPr lang="en-US" sz="16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8243078"/>
              </p:ext>
            </p:extLst>
          </p:nvPr>
        </p:nvGraphicFramePr>
        <p:xfrm>
          <a:off x="2590800" y="9099"/>
          <a:ext cx="58374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658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71777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5A00D2"/>
                </a:solidFill>
              </a:rPr>
              <a:t>Example 3 – </a:t>
            </a:r>
            <a:br>
              <a:rPr lang="en-US" sz="3600" dirty="0" smtClean="0">
                <a:solidFill>
                  <a:srgbClr val="5A00D2"/>
                </a:solidFill>
              </a:rPr>
            </a:br>
            <a:r>
              <a:rPr lang="en-US" sz="3600" dirty="0" smtClean="0">
                <a:solidFill>
                  <a:srgbClr val="5A00D2"/>
                </a:solidFill>
              </a:rPr>
              <a:t>Gout</a:t>
            </a:r>
            <a:endParaRPr lang="en-US" sz="3600" dirty="0">
              <a:solidFill>
                <a:srgbClr val="5A00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99243"/>
            <a:ext cx="155018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patients</a:t>
            </a:r>
          </a:p>
          <a:p>
            <a:pPr algn="ctr"/>
            <a:endParaRPr lang="en-US" dirty="0" smtClean="0"/>
          </a:p>
          <a:p>
            <a:pPr algn="ctr"/>
            <a:endParaRPr lang="en-US" sz="1100" dirty="0"/>
          </a:p>
          <a:p>
            <a:r>
              <a:rPr lang="en-US" dirty="0" smtClean="0"/>
              <a:t>ALL     </a:t>
            </a:r>
            <a:r>
              <a:rPr lang="en-US" sz="2000" dirty="0" smtClean="0"/>
              <a:t>1027</a:t>
            </a:r>
          </a:p>
          <a:p>
            <a:endParaRPr lang="en-US" sz="2000" dirty="0"/>
          </a:p>
          <a:p>
            <a:r>
              <a:rPr lang="en-US" dirty="0" smtClean="0"/>
              <a:t>Male     </a:t>
            </a:r>
            <a:r>
              <a:rPr lang="en-US" sz="2000" dirty="0" smtClean="0"/>
              <a:t>981</a:t>
            </a:r>
          </a:p>
          <a:p>
            <a:endParaRPr lang="en-US" sz="2400" dirty="0"/>
          </a:p>
          <a:p>
            <a:r>
              <a:rPr lang="en-US" dirty="0" smtClean="0"/>
              <a:t>Female  </a:t>
            </a:r>
            <a:r>
              <a:rPr lang="en-US" sz="2000" dirty="0" smtClean="0"/>
              <a:t>46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78" y="62603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</a:t>
            </a:r>
          </a:p>
          <a:p>
            <a:r>
              <a:rPr lang="en-US" sz="1600" i="1" dirty="0" smtClean="0"/>
              <a:t>Trials Snapshot: </a:t>
            </a:r>
            <a:r>
              <a:rPr lang="en-US" sz="1600" i="1" dirty="0" err="1" smtClean="0"/>
              <a:t>Zurampic</a:t>
            </a:r>
            <a:r>
              <a:rPr lang="en-US" sz="1600" i="1" dirty="0" smtClean="0"/>
              <a:t>]</a:t>
            </a:r>
            <a:endParaRPr lang="en-US" sz="16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8243078"/>
              </p:ext>
            </p:extLst>
          </p:nvPr>
        </p:nvGraphicFramePr>
        <p:xfrm>
          <a:off x="2590800" y="9099"/>
          <a:ext cx="58374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84328" y="1981200"/>
            <a:ext cx="1570656" cy="283415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9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200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9AD0"/>
                </a:solidFill>
              </a:rPr>
              <a:t>Subgroup Analysis is Important</a:t>
            </a:r>
            <a:endParaRPr lang="en-US" sz="3600" b="1" dirty="0">
              <a:solidFill>
                <a:srgbClr val="009A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43" y="1760560"/>
            <a:ext cx="7924800" cy="4411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We need to know if drugs and devices are safe and effective for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EVERYONE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who would be expected to use it</a:t>
            </a:r>
            <a:r>
              <a:rPr lang="en-US" b="1" dirty="0" smtClean="0"/>
              <a:t>.</a:t>
            </a:r>
            <a:endParaRPr lang="en-US" b="1" dirty="0"/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458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418"/>
            <a:ext cx="7269480" cy="6248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Ambien 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831"/>
            <a:ext cx="6446520" cy="1146969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1992 -- FDA approves Ambien for treatment of insomnia.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Reports of drowsiness the next day, which  caused many car accidents. </a:t>
            </a:r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576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291687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Millions of Americans started taking Ambien to help them sleep.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03876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24800" cy="5440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QUESTIONS?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5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418"/>
            <a:ext cx="7269480" cy="6248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Ambien 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2831"/>
            <a:ext cx="7989627" cy="1146969"/>
          </a:xfrm>
        </p:spPr>
        <p:txBody>
          <a:bodyPr>
            <a:no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Studies found that Ambien stays in </a:t>
            </a:r>
            <a:r>
              <a:rPr lang="en-US" sz="2600" b="1" dirty="0">
                <a:solidFill>
                  <a:schemeClr val="tx1"/>
                </a:solidFill>
              </a:rPr>
              <a:t>women’s</a:t>
            </a:r>
            <a:r>
              <a:rPr lang="en-US" sz="2600" dirty="0">
                <a:solidFill>
                  <a:schemeClr val="tx1"/>
                </a:solidFill>
              </a:rPr>
              <a:t> bodies </a:t>
            </a:r>
            <a:r>
              <a:rPr lang="en-US" sz="2600" b="1" dirty="0">
                <a:solidFill>
                  <a:schemeClr val="tx1"/>
                </a:solidFill>
              </a:rPr>
              <a:t>longer</a:t>
            </a:r>
            <a:r>
              <a:rPr lang="en-US" sz="2600" dirty="0">
                <a:solidFill>
                  <a:schemeClr val="tx1"/>
                </a:solidFill>
              </a:rPr>
              <a:t> than in </a:t>
            </a:r>
            <a:r>
              <a:rPr lang="en-US" sz="2600" b="1" dirty="0">
                <a:solidFill>
                  <a:schemeClr val="tx1"/>
                </a:solidFill>
              </a:rPr>
              <a:t>men’s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000999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/>
              <a:t>2013 -- FDA announced that the Ambien dosage should be halved for women. </a:t>
            </a:r>
            <a:r>
              <a:rPr lang="en-US" sz="2600" b="1" dirty="0"/>
              <a:t>More than 20 years after approval.</a:t>
            </a:r>
          </a:p>
          <a:p>
            <a:pPr marL="0" indent="0">
              <a:buClr>
                <a:srgbClr val="0070C0"/>
              </a:buClr>
              <a:buSzPct val="80000"/>
              <a:buNone/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576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24384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Women </a:t>
            </a:r>
            <a:r>
              <a:rPr lang="en-US" sz="2600" dirty="0"/>
              <a:t>were </a:t>
            </a:r>
            <a:r>
              <a:rPr lang="en-US" sz="2600" b="1" dirty="0"/>
              <a:t>more likely </a:t>
            </a:r>
            <a:r>
              <a:rPr lang="en-US" sz="2600" dirty="0"/>
              <a:t>to be impaired the next morning and thus to drive impaired than men. </a:t>
            </a:r>
          </a:p>
        </p:txBody>
      </p:sp>
    </p:spTree>
    <p:extLst>
      <p:ext uri="{BB962C8B-B14F-4D97-AF65-F5344CB8AC3E}">
        <p14:creationId xmlns:p14="http://schemas.microsoft.com/office/powerpoint/2010/main" xmlns="" val="36626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Lessons Learned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1"/>
            <a:ext cx="7924800" cy="121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We cannot assume that products have the same effectiveness and safety for everyone.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243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1371600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228600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3190191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3206265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11459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4577865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2737006" y="4157472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1825703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20" r="63119" b="78659"/>
          <a:stretch/>
        </p:blipFill>
        <p:spPr bwMode="auto">
          <a:xfrm>
            <a:off x="5476048" y="4157472"/>
            <a:ext cx="46861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1362452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3653442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27432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564745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4101494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5035065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640080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8580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6851744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5935308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6398559" y="4157472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1834727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511184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5968384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2273755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7307874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914400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5012797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299791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19100" y="932086"/>
            <a:ext cx="7962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Clinical trials have people with different characteristics so the disease or treatment might affect them differently</a:t>
            </a:r>
            <a:endParaRPr lang="en-US" sz="2800" dirty="0"/>
          </a:p>
        </p:txBody>
      </p:sp>
      <p:pic>
        <p:nvPicPr>
          <p:cNvPr id="35" name="Picture 3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916119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36576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90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10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74491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28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+mj-lt"/>
              </a:rPr>
              <a:t>A Subgroup is </a:t>
            </a:r>
            <a:endParaRPr lang="en-US" sz="4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936486"/>
            <a:ext cx="803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group </a:t>
            </a:r>
            <a:r>
              <a:rPr lang="en-US" sz="2400" dirty="0"/>
              <a:t>of </a:t>
            </a:r>
            <a:r>
              <a:rPr lang="en-US" sz="2400" dirty="0" smtClean="0"/>
              <a:t>people </a:t>
            </a:r>
            <a:r>
              <a:rPr lang="en-US" sz="2400" dirty="0"/>
              <a:t>drawn from a larger </a:t>
            </a:r>
            <a:r>
              <a:rPr lang="en-US" sz="2400" dirty="0" smtClean="0"/>
              <a:t>group, such as by sex, race, ethnicity, age, or people with diabetes.    </a:t>
            </a:r>
            <a:endParaRPr lang="en-US" sz="2400" dirty="0"/>
          </a:p>
        </p:txBody>
      </p:sp>
      <p:pic>
        <p:nvPicPr>
          <p:cNvPr id="73" name="Picture 7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19228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273700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488354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341107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14799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9508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269232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20" r="63119" b="78659"/>
          <a:stretch/>
        </p:blipFill>
        <p:spPr bwMode="auto">
          <a:xfrm>
            <a:off x="1222065" y="2537370"/>
            <a:ext cx="46861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918791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712319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67538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466526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140153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305800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246489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1835733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9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491207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9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358988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690191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9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23027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9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797148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9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831597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9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0010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5438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105762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9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648896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0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058831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0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950969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0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456606" y="3478984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1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726948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Why study subgroups?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1"/>
            <a:ext cx="7924800" cy="4351337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FDA needs to insure the </a:t>
            </a:r>
            <a:r>
              <a:rPr lang="en-US" sz="2600" dirty="0" smtClean="0">
                <a:solidFill>
                  <a:schemeClr val="tx1"/>
                </a:solidFill>
              </a:rPr>
              <a:t>safety </a:t>
            </a:r>
            <a:r>
              <a:rPr lang="en-US" sz="2600" dirty="0">
                <a:solidFill>
                  <a:schemeClr val="tx1"/>
                </a:solidFill>
              </a:rPr>
              <a:t>and effectiveness of treatments for </a:t>
            </a:r>
            <a:r>
              <a:rPr lang="en-US" sz="2600" dirty="0" smtClean="0">
                <a:solidFill>
                  <a:schemeClr val="tx1"/>
                </a:solidFill>
              </a:rPr>
              <a:t>everyone.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This </a:t>
            </a:r>
            <a:r>
              <a:rPr lang="en-US" sz="2600" dirty="0">
                <a:solidFill>
                  <a:schemeClr val="tx1"/>
                </a:solidFill>
              </a:rPr>
              <a:t>requires </a:t>
            </a:r>
            <a:r>
              <a:rPr lang="en-US" sz="2600" dirty="0" smtClean="0">
                <a:solidFill>
                  <a:schemeClr val="tx1"/>
                </a:solidFill>
              </a:rPr>
              <a:t>studying groups with different characteristics.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206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66993" cy="704187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Subgroup analysis is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11" y="774300"/>
            <a:ext cx="8229600" cy="1121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analyzing the safety and effectiveness data separately for a group of people.</a:t>
            </a:r>
            <a:endParaRPr lang="en-US" altLang="en-US" sz="2600" dirty="0" smtClean="0">
              <a:solidFill>
                <a:schemeClr val="tx1"/>
              </a:solidFill>
            </a:endParaRPr>
          </a:p>
          <a:p>
            <a:pPr algn="ctr"/>
            <a:endParaRPr lang="en-US" altLang="en-US" sz="2600" b="1" dirty="0"/>
          </a:p>
          <a:p>
            <a:pPr algn="ctr"/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632771" y="2033017"/>
            <a:ext cx="186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Is it safe for these people?</a:t>
            </a:r>
            <a:endParaRPr lang="en-US" dirty="0">
              <a:solidFill>
                <a:srgbClr val="1616D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941851" y="4173026"/>
            <a:ext cx="438133" cy="5764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13158" y="2727499"/>
            <a:ext cx="1111904" cy="542423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03666" y="3506439"/>
            <a:ext cx="186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How about these people?</a:t>
            </a:r>
            <a:endParaRPr lang="en-US" dirty="0">
              <a:solidFill>
                <a:srgbClr val="1616D0"/>
              </a:solidFill>
            </a:endParaRPr>
          </a:p>
        </p:txBody>
      </p:sp>
      <p:pic>
        <p:nvPicPr>
          <p:cNvPr id="46" name="Picture 4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74491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19228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273700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488354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341107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14799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9508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269232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20" r="63119" b="78659"/>
          <a:stretch/>
        </p:blipFill>
        <p:spPr bwMode="auto">
          <a:xfrm>
            <a:off x="1222065" y="2537370"/>
            <a:ext cx="46861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918791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712319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67538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466526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140153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305800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246489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1835733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491207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358988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6690191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822" r="1447" b="79210"/>
          <a:stretch/>
        </p:blipFill>
        <p:spPr bwMode="auto">
          <a:xfrm>
            <a:off x="23027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797148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831597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0010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5438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7105762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4648896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058831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98" r="50671" b="78977"/>
          <a:stretch/>
        </p:blipFill>
        <p:spPr bwMode="auto">
          <a:xfrm>
            <a:off x="5950969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704" r="26185" b="78932"/>
          <a:stretch/>
        </p:blipFill>
        <p:spPr bwMode="auto">
          <a:xfrm>
            <a:off x="846647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/>
          <p:cNvCxnSpPr/>
          <p:nvPr/>
        </p:nvCxnSpPr>
        <p:spPr>
          <a:xfrm flipH="1">
            <a:off x="1796161" y="2851058"/>
            <a:ext cx="712850" cy="365893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06397" y="1887208"/>
            <a:ext cx="1866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Can we make a decision based on 1 person?</a:t>
            </a:r>
            <a:endParaRPr lang="en-US" dirty="0">
              <a:solidFill>
                <a:srgbClr val="161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5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Why is important to study diverse groups?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48" y="1320421"/>
            <a:ext cx="8229600" cy="15240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Better understanding of diseases and treatments by looking at </a:t>
            </a:r>
            <a:r>
              <a:rPr lang="en-US" sz="2600" dirty="0">
                <a:solidFill>
                  <a:schemeClr val="tx1"/>
                </a:solidFill>
              </a:rPr>
              <a:t>the impact </a:t>
            </a:r>
            <a:r>
              <a:rPr lang="en-US" sz="2600" dirty="0" smtClean="0">
                <a:solidFill>
                  <a:schemeClr val="tx1"/>
                </a:solidFill>
              </a:rPr>
              <a:t>of sex, race, ethnicity, and age.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248" y="2819400"/>
            <a:ext cx="8153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Some people </a:t>
            </a:r>
            <a:r>
              <a:rPr lang="en-US" sz="2600" dirty="0"/>
              <a:t>respond to treatment differently due to genetics, lifestyle, hormones, body part size/shape, amount of body fat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676" y="4495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Need </a:t>
            </a:r>
            <a:r>
              <a:rPr lang="en-US" sz="2600" dirty="0"/>
              <a:t>enough participants of different groups to </a:t>
            </a:r>
            <a:r>
              <a:rPr lang="en-US" sz="2600" dirty="0" smtClean="0"/>
              <a:t>study safety </a:t>
            </a:r>
            <a:r>
              <a:rPr lang="en-US" sz="2600" dirty="0"/>
              <a:t>and </a:t>
            </a:r>
            <a:r>
              <a:rPr lang="en-US" sz="2600" dirty="0" smtClean="0"/>
              <a:t>effectiveness for each group.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6411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8244</TotalTime>
  <Words>695</Words>
  <Application>Microsoft Office PowerPoint</Application>
  <PresentationFormat>On-screen Show (4:3)</PresentationFormat>
  <Paragraphs>174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View</vt:lpstr>
      <vt:lpstr>   </vt:lpstr>
      <vt:lpstr>The Ambien Story</vt:lpstr>
      <vt:lpstr>The Ambien Story</vt:lpstr>
      <vt:lpstr>Lessons Learned</vt:lpstr>
      <vt:lpstr>Slide 5</vt:lpstr>
      <vt:lpstr>Slide 6</vt:lpstr>
      <vt:lpstr>Why study subgroups?</vt:lpstr>
      <vt:lpstr>Subgroup analysis is</vt:lpstr>
      <vt:lpstr>Why is important to study diverse groups?</vt:lpstr>
      <vt:lpstr>Slide 10</vt:lpstr>
      <vt:lpstr>Example 1 – Pink Viagra</vt:lpstr>
      <vt:lpstr>Example 1 – Pink Viagra</vt:lpstr>
      <vt:lpstr>Example 1 – Pink Viagra</vt:lpstr>
      <vt:lpstr>Example 2 –  Diabetes</vt:lpstr>
      <vt:lpstr>Example 2 –  Diabetes</vt:lpstr>
      <vt:lpstr>Example 2 –  Diabetes</vt:lpstr>
      <vt:lpstr>Example 3 –  Gout</vt:lpstr>
      <vt:lpstr>Example 3 –  Gout</vt:lpstr>
      <vt:lpstr>Subgroup Analysis is Important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Carol Jennings</dc:creator>
  <cp:lastModifiedBy>Keche' Jeffress</cp:lastModifiedBy>
  <cp:revision>225</cp:revision>
  <cp:lastPrinted>2014-09-24T21:04:29Z</cp:lastPrinted>
  <dcterms:created xsi:type="dcterms:W3CDTF">2014-09-12T13:54:06Z</dcterms:created>
  <dcterms:modified xsi:type="dcterms:W3CDTF">2016-10-15T03:12:07Z</dcterms:modified>
</cp:coreProperties>
</file>