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1" r:id="rId3"/>
    <p:sldId id="262" r:id="rId4"/>
    <p:sldId id="279" r:id="rId5"/>
    <p:sldId id="292" r:id="rId6"/>
    <p:sldId id="293" r:id="rId7"/>
    <p:sldId id="294" r:id="rId8"/>
    <p:sldId id="295" r:id="rId9"/>
    <p:sldId id="296" r:id="rId10"/>
    <p:sldId id="287" r:id="rId11"/>
    <p:sldId id="264" r:id="rId12"/>
    <p:sldId id="270" r:id="rId13"/>
    <p:sldId id="291" r:id="rId14"/>
    <p:sldId id="271" r:id="rId15"/>
    <p:sldId id="273" r:id="rId16"/>
    <p:sldId id="274" r:id="rId17"/>
    <p:sldId id="290" r:id="rId18"/>
    <p:sldId id="276" r:id="rId19"/>
    <p:sldId id="280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20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84161-159D-4137-B42F-08F6C1F274D5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781CD-F99E-413B-A25E-15C3F9018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842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 everyone,</a:t>
            </a:r>
          </a:p>
          <a:p>
            <a:endParaRPr lang="en-US" dirty="0" smtClean="0"/>
          </a:p>
          <a:p>
            <a:r>
              <a:rPr lang="en-US" dirty="0" smtClean="0"/>
              <a:t>Today we are going</a:t>
            </a:r>
            <a:r>
              <a:rPr lang="en-US" baseline="0" dirty="0" smtClean="0"/>
              <a:t> to learn about the kinds of studies doctors and researchers do to determine if a drug is safe and effective.  These studies are called clinical trials and are required for drug approval.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905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81CD-F99E-413B-A25E-15C3F9018CF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005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771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515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515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761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SzPct val="80000"/>
              <a:buFont typeface="Wingdings" pitchFamily="2" charset="2"/>
              <a:buNone/>
            </a:pPr>
            <a:fld id="{27D6124B-C0A5-4962-B2FC-A6BEE122DC2F}" type="slidenum">
              <a:rPr lang="en-US" altLang="en-US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>
                  <a:srgbClr val="009999"/>
                </a:buClr>
                <a:buSzPct val="80000"/>
                <a:buFont typeface="Wingdings" pitchFamily="2" charset="2"/>
                <a:buNone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614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SzPct val="80000"/>
              <a:buFont typeface="Wingdings" pitchFamily="2" charset="2"/>
              <a:buNone/>
            </a:pPr>
            <a:fld id="{27D6124B-C0A5-4962-B2FC-A6BEE122DC2F}" type="slidenum">
              <a:rPr lang="en-US" altLang="en-US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>
                  <a:srgbClr val="009999"/>
                </a:buClr>
                <a:buSzPct val="80000"/>
                <a:buFont typeface="Wingdings" pitchFamily="2" charset="2"/>
                <a:buNone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614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81CD-F99E-413B-A25E-15C3F9018CF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123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936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81CD-F99E-413B-A25E-15C3F9018CF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81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</a:t>
            </a:r>
            <a:r>
              <a:rPr lang="en-US" baseline="0" dirty="0" smtClean="0"/>
              <a:t> for a drug to be approved the FDA the drug must be found safe and effective.  Doctors and researchers must perform 2 short clinical trials to prove that the drug is safe and to prove that it is effective it must be compared to a placebo which is a treatment that has no effect.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193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81CD-F99E-413B-A25E-15C3F9018C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78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072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many different types of clinical trials.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81CD-F99E-413B-A25E-15C3F9018C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675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15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39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668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307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4071-CA93-4A8F-8E7D-C1E4EDEA75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715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E29E2-127A-49C4-8174-8ACF4045D3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2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01034-B98B-4B1C-882D-2BEEDD0EDE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07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DF385-D8EB-4227-A6F1-24F55D505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17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28519-50E0-4C8E-B21F-B5EF14D21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4602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84831-63C9-45D6-ADE8-A4EFA745E5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8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6618D-1FE3-4DF3-9F54-B41987A67C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722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64CC9-A3EC-42B6-A327-E4F89DB2F0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05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116B6-E880-4E84-AF6B-5F28B24B74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9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60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E1C37-34D7-4E13-A859-0596B954FA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39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8FB71A6-EAEC-43CB-BE1C-33747E270303}" type="slidenum">
              <a:rPr lang="en-US" smtClean="0">
                <a:ea typeface="ＭＳ Ｐゴシック" pitchFamily="34" charset="-128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70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INTRO TO Clinical Trials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Miara</a:t>
            </a:r>
            <a:r>
              <a:rPr lang="en-US" dirty="0" smtClean="0"/>
              <a:t> Jeffress, PhD</a:t>
            </a:r>
          </a:p>
          <a:p>
            <a:r>
              <a:rPr lang="en-US" dirty="0" smtClean="0"/>
              <a:t>National Center for Health Research</a:t>
            </a:r>
          </a:p>
          <a:p>
            <a:r>
              <a:rPr lang="en-US" dirty="0" smtClean="0"/>
              <a:t>October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0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Controls (Comparisons)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drug compared to placebo (or device compared to a sham)</a:t>
            </a:r>
          </a:p>
          <a:p>
            <a:endParaRPr lang="en-US" sz="3600" dirty="0"/>
          </a:p>
          <a:p>
            <a:r>
              <a:rPr lang="en-US" sz="3600" dirty="0" smtClean="0"/>
              <a:t>New drug compared to an old drug</a:t>
            </a:r>
          </a:p>
          <a:p>
            <a:endParaRPr lang="en-US" sz="3600" dirty="0"/>
          </a:p>
          <a:p>
            <a:r>
              <a:rPr lang="en-US" sz="3600" dirty="0" smtClean="0"/>
              <a:t>New drug compared to historical controls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688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504D"/>
                </a:solidFill>
              </a:rPr>
              <a:t>How to set up a clinical trial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981"/>
            <a:ext cx="5290612" cy="3681230"/>
          </a:xfrm>
        </p:spPr>
        <p:txBody>
          <a:bodyPr>
            <a:normAutofit fontScale="92500" lnSpcReduction="10000"/>
          </a:bodyPr>
          <a:lstStyle/>
          <a:p>
            <a:endParaRPr lang="en-US" sz="3600" dirty="0"/>
          </a:p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Decide on a control group and type of trial</a:t>
            </a:r>
          </a:p>
          <a:p>
            <a:pPr marL="0" indent="0">
              <a:buNone/>
            </a:pPr>
            <a:endParaRPr lang="en-US" sz="3600" dirty="0" smtClean="0">
              <a:solidFill>
                <a:srgbClr val="BFBFBF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BFBFBF"/>
              </a:solidFill>
            </a:endParaRPr>
          </a:p>
          <a:p>
            <a:r>
              <a:rPr lang="en-US" sz="3600" dirty="0"/>
              <a:t>Decide on outcomes (endpoints)</a:t>
            </a:r>
          </a:p>
          <a:p>
            <a:pPr marL="0" indent="0">
              <a:buNone/>
            </a:pPr>
            <a:endParaRPr lang="en-US" sz="3600" dirty="0" smtClean="0">
              <a:solidFill>
                <a:srgbClr val="BFBFBF"/>
              </a:solidFill>
            </a:endParaRPr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linical_trial_recruitme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2015" y="2308851"/>
            <a:ext cx="2811767" cy="22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98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8154659_X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2000" y="3520997"/>
            <a:ext cx="2475482" cy="2203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Overall Survival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Better Health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Fewer Days in the hospital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Better Quality of Life</a:t>
            </a:r>
          </a:p>
          <a:p>
            <a:endParaRPr lang="en-US" sz="3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0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8154659_X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2000" y="3520997"/>
            <a:ext cx="2475482" cy="2203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“Surrogate” Health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a typeface="ＭＳ Ｐゴシック" pitchFamily="34" charset="-128"/>
              </a:rPr>
              <a:t> cholesterol levels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3600" dirty="0" smtClean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a typeface="ＭＳ Ｐゴシック" pitchFamily="34" charset="-128"/>
              </a:rPr>
              <a:t> glucose levels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3600" dirty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a typeface="ＭＳ Ｐゴシック" pitchFamily="34" charset="-128"/>
              </a:rPr>
              <a:t> bacteria in a test </a:t>
            </a:r>
            <a:r>
              <a:rPr lang="en-US" altLang="en-US" sz="3600" dirty="0" smtClean="0">
                <a:ea typeface="ＭＳ Ｐゴシック" pitchFamily="34" charset="-128"/>
              </a:rPr>
              <a:t>tube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en-US" sz="3600" dirty="0" smtClean="0">
                <a:ea typeface="ＭＳ Ｐゴシック" pitchFamily="34" charset="-128"/>
              </a:rPr>
              <a:t> </a:t>
            </a:r>
            <a:endParaRPr lang="en-US" sz="36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600" dirty="0" smtClean="0"/>
              <a:t> tumor size or </a:t>
            </a:r>
          </a:p>
          <a:p>
            <a:pPr marL="548640" lvl="2" indent="0">
              <a:buNone/>
            </a:pPr>
            <a:r>
              <a:rPr lang="en-US" sz="3600" dirty="0" smtClean="0"/>
              <a:t>	“progression-free”  survival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82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itchFamily="34" charset="-128"/>
              </a:rPr>
              <a:t>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218"/>
            <a:ext cx="8229600" cy="46587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b="1" dirty="0">
                <a:ea typeface="ＭＳ Ｐゴシック" pitchFamily="34" charset="-128"/>
              </a:rPr>
              <a:t> A drug can </a:t>
            </a:r>
            <a:r>
              <a:rPr lang="en-US" altLang="en-US" sz="3200" b="1" dirty="0" smtClean="0">
                <a:ea typeface="ＭＳ Ｐゴシック" pitchFamily="34" charset="-128"/>
              </a:rPr>
              <a:t>lower cholesterol </a:t>
            </a:r>
            <a:r>
              <a:rPr lang="en-US" altLang="en-US" sz="3200" b="1" dirty="0">
                <a:ea typeface="ＭＳ Ｐゴシック" pitchFamily="34" charset="-128"/>
              </a:rPr>
              <a:t>but not help a patient live longer</a:t>
            </a:r>
          </a:p>
          <a:p>
            <a:pPr>
              <a:lnSpc>
                <a:spcPct val="90000"/>
              </a:lnSpc>
              <a:buNone/>
            </a:pPr>
            <a:endParaRPr lang="en-US" altLang="en-US" sz="3200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200" b="1" dirty="0">
                <a:ea typeface="ＭＳ Ｐゴシック" pitchFamily="34" charset="-128"/>
              </a:rPr>
              <a:t>Chemo can kill cancer cells and also make a patient’s life miserable</a:t>
            </a:r>
          </a:p>
          <a:p>
            <a:pPr>
              <a:lnSpc>
                <a:spcPct val="90000"/>
              </a:lnSpc>
            </a:pPr>
            <a:endParaRPr lang="en-US" altLang="en-US" sz="3200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200" b="1" dirty="0">
                <a:ea typeface="ＭＳ Ｐゴシック" pitchFamily="34" charset="-128"/>
              </a:rPr>
              <a:t>KEY QUESTION: </a:t>
            </a:r>
            <a:endParaRPr lang="en-US" altLang="en-US" sz="3200" b="1" dirty="0" smtClean="0"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200" b="1" dirty="0" smtClean="0">
                <a:ea typeface="ＭＳ Ｐゴシック" pitchFamily="34" charset="-128"/>
              </a:rPr>
              <a:t>How </a:t>
            </a:r>
            <a:r>
              <a:rPr lang="en-US" altLang="en-US" sz="3200" b="1" dirty="0">
                <a:ea typeface="ＭＳ Ｐゴシック" pitchFamily="34" charset="-128"/>
              </a:rPr>
              <a:t>sure are you that the biomarker = health?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2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2" y="228602"/>
            <a:ext cx="667400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80000"/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Did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Avastin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actually work?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3849948"/>
              </p:ext>
            </p:extLst>
          </p:nvPr>
        </p:nvGraphicFramePr>
        <p:xfrm>
          <a:off x="1512095" y="1600206"/>
          <a:ext cx="6096000" cy="3856113"/>
        </p:xfrm>
        <a:graphic>
          <a:graphicData uri="http://schemas.openxmlformats.org/drawingml/2006/table">
            <a:tbl>
              <a:tblPr/>
              <a:tblGrid>
                <a:gridCol w="2032397"/>
                <a:gridCol w="2031206"/>
                <a:gridCol w="2032397"/>
              </a:tblGrid>
              <a:tr h="12346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Chemo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Chemo + Avastin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281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Progression-free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Survival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7.8 months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8.8 months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85359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p-value</a:t>
                      </a: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Highly significant 	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0.0003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12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2" y="228602"/>
            <a:ext cx="667400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80000"/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Did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Avastin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actually work?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179534"/>
              </p:ext>
            </p:extLst>
          </p:nvPr>
        </p:nvGraphicFramePr>
        <p:xfrm>
          <a:off x="1512095" y="1600200"/>
          <a:ext cx="6096000" cy="3368040"/>
        </p:xfrm>
        <a:graphic>
          <a:graphicData uri="http://schemas.openxmlformats.org/drawingml/2006/table">
            <a:tbl>
              <a:tblPr/>
              <a:tblGrid>
                <a:gridCol w="2032397"/>
                <a:gridCol w="2031206"/>
                <a:gridCol w="2032397"/>
              </a:tblGrid>
              <a:tr h="5826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Chemo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Chemo +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Avastin</a:t>
                      </a: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Overall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Survival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31.9 months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30.2 months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826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p-value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Worse but not “significant”	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0.98	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8580" marR="6858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902423" y="5481729"/>
            <a:ext cx="70775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80000"/>
              <a:buFont typeface="Wingdings" pitchFamily="2" charset="2"/>
              <a:buNone/>
            </a:pPr>
            <a:r>
              <a:rPr lang="en-US" altLang="en-US" dirty="0">
                <a:solidFill>
                  <a:srgbClr val="C0504D"/>
                </a:solidFill>
              </a:rPr>
              <a:t>Overall Survival worse with </a:t>
            </a:r>
            <a:r>
              <a:rPr lang="en-US" altLang="en-US" dirty="0" err="1">
                <a:solidFill>
                  <a:srgbClr val="C0504D"/>
                </a:solidFill>
              </a:rPr>
              <a:t>Avastin</a:t>
            </a:r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4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Which outcome you measure can make a major difference?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Progression-free survival better </a:t>
            </a:r>
            <a:r>
              <a:rPr lang="en-US" sz="2800" dirty="0"/>
              <a:t>with </a:t>
            </a:r>
            <a:r>
              <a:rPr lang="en-US" sz="2800" dirty="0" err="1"/>
              <a:t>Avastin</a:t>
            </a:r>
            <a:r>
              <a:rPr lang="en-US" sz="2800" dirty="0"/>
              <a:t> </a:t>
            </a:r>
          </a:p>
          <a:p>
            <a:pPr marL="274320" lvl="1" indent="0">
              <a:buNone/>
            </a:pPr>
            <a:endParaRPr lang="en-US" sz="2800" dirty="0"/>
          </a:p>
          <a:p>
            <a:r>
              <a:rPr lang="en-US" sz="2800" dirty="0" smtClean="0"/>
              <a:t>Overall survival worse with </a:t>
            </a:r>
            <a:r>
              <a:rPr lang="en-US" sz="2800" dirty="0" err="1" smtClean="0"/>
              <a:t>Avastin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Cancer growth slowed down but patients did not live as long on </a:t>
            </a:r>
            <a:r>
              <a:rPr lang="en-US" sz="3200" dirty="0" err="1" smtClean="0">
                <a:solidFill>
                  <a:srgbClr val="FF0000"/>
                </a:solidFill>
              </a:rPr>
              <a:t>Avastin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42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P-value = probability the result is statistically significant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44500"/>
            <a:ext cx="6688394" cy="4402024"/>
          </a:xfrm>
        </p:spPr>
        <p:txBody>
          <a:bodyPr>
            <a:normAutofit fontScale="55000" lnSpcReduction="20000"/>
          </a:bodyPr>
          <a:lstStyle/>
          <a:p>
            <a:r>
              <a:rPr lang="en-US" sz="4500" b="1" dirty="0"/>
              <a:t>P-value </a:t>
            </a:r>
            <a:r>
              <a:rPr lang="en-US" sz="4500" dirty="0"/>
              <a:t>tells us how confident the results are to be due to the drug, and not chance.</a:t>
            </a:r>
          </a:p>
          <a:p>
            <a:endParaRPr lang="en-US" sz="4500" dirty="0" smtClean="0"/>
          </a:p>
          <a:p>
            <a:r>
              <a:rPr lang="en-US" sz="4500" b="1" dirty="0" smtClean="0">
                <a:solidFill>
                  <a:srgbClr val="FF0000"/>
                </a:solidFill>
              </a:rPr>
              <a:t>P</a:t>
            </a:r>
            <a:r>
              <a:rPr lang="en-US" sz="4500" b="1" dirty="0">
                <a:solidFill>
                  <a:srgbClr val="FF0000"/>
                </a:solidFill>
              </a:rPr>
              <a:t>-value of 0.05 </a:t>
            </a:r>
            <a:r>
              <a:rPr lang="en-US" sz="4500" b="1" dirty="0" smtClean="0">
                <a:solidFill>
                  <a:srgbClr val="FF0000"/>
                </a:solidFill>
              </a:rPr>
              <a:t>or less is </a:t>
            </a:r>
            <a:r>
              <a:rPr lang="en-US" sz="4500" b="1" dirty="0">
                <a:solidFill>
                  <a:srgbClr val="FF0000"/>
                </a:solidFill>
              </a:rPr>
              <a:t>statistically </a:t>
            </a:r>
            <a:r>
              <a:rPr lang="en-US" sz="4500" b="1" dirty="0" smtClean="0">
                <a:solidFill>
                  <a:srgbClr val="FF0000"/>
                </a:solidFill>
              </a:rPr>
              <a:t>significant</a:t>
            </a:r>
            <a:r>
              <a:rPr lang="en-US" sz="4500" b="1" dirty="0" smtClean="0"/>
              <a:t>.  95% chance it is a “real difference and less than 5% likelihood that it happened by chance</a:t>
            </a:r>
            <a:endParaRPr lang="en-US" sz="4500" b="1" dirty="0"/>
          </a:p>
          <a:p>
            <a:endParaRPr lang="en-US" sz="4500" dirty="0"/>
          </a:p>
          <a:p>
            <a:r>
              <a:rPr lang="en-US" sz="4500" dirty="0"/>
              <a:t>Statistically significant does NOT mean that the difference is </a:t>
            </a:r>
            <a:r>
              <a:rPr lang="en-US" sz="4500" dirty="0" smtClean="0"/>
              <a:t>large </a:t>
            </a:r>
            <a:r>
              <a:rPr lang="en-US" sz="4500" dirty="0"/>
              <a:t>or </a:t>
            </a:r>
            <a:r>
              <a:rPr lang="en-US" sz="4500" dirty="0" smtClean="0"/>
              <a:t>important. It means it probably didn’t happen by chance.</a:t>
            </a:r>
            <a:endParaRPr lang="en-US" sz="45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6386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Questions to Ask about Trial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Will we be able to tell if </a:t>
            </a:r>
            <a:r>
              <a:rPr lang="en-US" sz="3200" b="1" dirty="0" smtClean="0"/>
              <a:t>the treatment </a:t>
            </a:r>
            <a:r>
              <a:rPr lang="en-US" sz="3200" b="1" dirty="0"/>
              <a:t>group </a:t>
            </a:r>
            <a:r>
              <a:rPr lang="en-US" sz="3200" b="1" dirty="0" smtClean="0"/>
              <a:t>does better than the </a:t>
            </a:r>
            <a:r>
              <a:rPr lang="en-US" sz="3200" b="1" dirty="0"/>
              <a:t>control</a:t>
            </a:r>
            <a:r>
              <a:rPr lang="en-US" sz="3200" b="1" dirty="0" smtClean="0"/>
              <a:t>?</a:t>
            </a:r>
          </a:p>
          <a:p>
            <a:endParaRPr lang="en-US" sz="3200" b="1" dirty="0"/>
          </a:p>
          <a:p>
            <a:r>
              <a:rPr lang="en-US" sz="3200" b="1" dirty="0" smtClean="0"/>
              <a:t> Were the patients in treatment and control groups similar, or were some healthier than others </a:t>
            </a:r>
            <a:r>
              <a:rPr lang="en-US" sz="3200" b="1" u="sng" dirty="0" smtClean="0"/>
              <a:t>before</a:t>
            </a:r>
            <a:r>
              <a:rPr lang="en-US" sz="3200" b="1" dirty="0" smtClean="0"/>
              <a:t> treatment?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 smtClean="0"/>
              <a:t> </a:t>
            </a:r>
            <a:r>
              <a:rPr lang="en-US" sz="3200" b="1" dirty="0"/>
              <a:t>Is the statistically significant result meaningful </a:t>
            </a:r>
            <a:r>
              <a:rPr lang="en-US" sz="3200" b="1" dirty="0" smtClean="0"/>
              <a:t>to patients</a:t>
            </a:r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692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34" charset="-128"/>
              </a:rPr>
              <a:t>Standard Drug Approval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206260"/>
            <a:ext cx="5398857" cy="35514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>
                <a:ea typeface="ＭＳ Ｐゴシック" pitchFamily="34" charset="-128"/>
              </a:rPr>
              <a:t>Safe</a:t>
            </a:r>
            <a:r>
              <a:rPr lang="en-US" sz="3600" dirty="0">
                <a:ea typeface="ＭＳ Ｐゴシック" pitchFamily="34" charset="-128"/>
              </a:rPr>
              <a:t> (2 short-term </a:t>
            </a:r>
            <a:r>
              <a:rPr lang="en-US" sz="3600" dirty="0" smtClean="0">
                <a:ea typeface="ＭＳ Ｐゴシック" pitchFamily="34" charset="-128"/>
              </a:rPr>
              <a:t>Clinical </a:t>
            </a:r>
            <a:r>
              <a:rPr lang="en-US" sz="3600" dirty="0">
                <a:ea typeface="ＭＳ Ｐゴシック" pitchFamily="34" charset="-128"/>
              </a:rPr>
              <a:t>Trials)</a:t>
            </a:r>
          </a:p>
          <a:p>
            <a:pPr>
              <a:lnSpc>
                <a:spcPct val="90000"/>
              </a:lnSpc>
              <a:defRPr/>
            </a:pPr>
            <a:endParaRPr lang="en-US" sz="3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b="1" dirty="0">
                <a:ea typeface="ＭＳ Ｐゴシック" pitchFamily="34" charset="-128"/>
              </a:rPr>
              <a:t>Effective</a:t>
            </a:r>
            <a:r>
              <a:rPr lang="en-US" sz="3600" dirty="0">
                <a:ea typeface="ＭＳ Ｐゴシック" pitchFamily="34" charset="-128"/>
              </a:rPr>
              <a:t> (compared to placebo)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b="1" dirty="0">
                <a:ea typeface="ＭＳ Ｐゴシック" pitchFamily="34" charset="-128"/>
              </a:rPr>
              <a:t>Inspected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37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8269288" cy="1523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Group Activity #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36576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IDENTIFY THE CLINICAL TRIAL</a:t>
            </a:r>
          </a:p>
        </p:txBody>
      </p:sp>
    </p:spTree>
    <p:extLst>
      <p:ext uri="{BB962C8B-B14F-4D97-AF65-F5344CB8AC3E}">
        <p14:creationId xmlns:p14="http://schemas.microsoft.com/office/powerpoint/2010/main" xmlns="" val="42279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set up a clinical trial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981"/>
            <a:ext cx="5290612" cy="3681230"/>
          </a:xfrm>
        </p:spPr>
        <p:txBody>
          <a:bodyPr>
            <a:normAutofit/>
          </a:bodyPr>
          <a:lstStyle/>
          <a:p>
            <a:r>
              <a:rPr lang="en-US" sz="3600" dirty="0"/>
              <a:t>Decide on a control group and type of trial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Decide </a:t>
            </a: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on outcomes (endpoints)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linical_trial_recruitme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2015" y="2308851"/>
            <a:ext cx="2811767" cy="22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91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Clinical Trials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Double Blind Clinical Trial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Randomized Single Blind Clinical Trial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Randomized Controlled Clinical Trial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Controlled Clinical Trial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05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types of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4594"/>
            <a:ext cx="5657418" cy="3945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700" b="1" dirty="0">
                <a:solidFill>
                  <a:schemeClr val="tx2"/>
                </a:solidFill>
                <a:ea typeface="ＭＳ Ｐゴシック" pitchFamily="34" charset="-128"/>
              </a:rPr>
              <a:t>Randomized Double Blind Clinical Trial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ea typeface="ＭＳ Ｐゴシック" pitchFamily="34" charset="-128"/>
              </a:rPr>
              <a:t>Gold </a:t>
            </a:r>
            <a:r>
              <a:rPr lang="en-US" altLang="en-US" b="1" dirty="0">
                <a:ea typeface="ＭＳ Ｐゴシック" pitchFamily="34" charset="-128"/>
              </a:rPr>
              <a:t>Standard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Patients randomly assigned to get drug 1 or drug 2 (or placebo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 doesn’t </a:t>
            </a:r>
            <a:r>
              <a:rPr lang="en-US" altLang="en-US" b="1" dirty="0" smtClean="0">
                <a:ea typeface="ＭＳ Ｐゴシック" pitchFamily="34" charset="-128"/>
              </a:rPr>
              <a:t>know which </a:t>
            </a:r>
            <a:r>
              <a:rPr lang="en-US" altLang="en-US" b="1" dirty="0">
                <a:ea typeface="ＭＳ Ｐゴシック" pitchFamily="34" charset="-128"/>
              </a:rPr>
              <a:t>drug</a:t>
            </a:r>
          </a:p>
          <a:p>
            <a:pPr>
              <a:lnSpc>
                <a:spcPct val="90000"/>
              </a:lnSpc>
              <a:buNone/>
            </a:pPr>
            <a:endParaRPr lang="en-US" altLang="en-US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Doctor/researcher doesn’t know which </a:t>
            </a: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19" descr="pills-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554" y="2460962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17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types of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4594"/>
            <a:ext cx="5657418" cy="3945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700" b="1" dirty="0">
                <a:solidFill>
                  <a:schemeClr val="tx2"/>
                </a:solidFill>
                <a:ea typeface="ＭＳ Ｐゴシック" pitchFamily="34" charset="-128"/>
              </a:rPr>
              <a:t>Randomized Single Blind Clinical Trial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ea typeface="ＭＳ Ｐゴシック" pitchFamily="34" charset="-128"/>
              </a:rPr>
              <a:t>Gold </a:t>
            </a:r>
            <a:r>
              <a:rPr lang="en-US" altLang="en-US" b="1" dirty="0">
                <a:ea typeface="ＭＳ Ｐゴシック" pitchFamily="34" charset="-128"/>
              </a:rPr>
              <a:t>Standard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Patients randomly assigned to get drug 1 or drug 2 (or placebo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 doesn’t </a:t>
            </a:r>
            <a:r>
              <a:rPr lang="en-US" altLang="en-US" b="1" dirty="0" smtClean="0">
                <a:ea typeface="ＭＳ Ｐゴシック" pitchFamily="34" charset="-128"/>
              </a:rPr>
              <a:t>know which </a:t>
            </a:r>
            <a:r>
              <a:rPr lang="en-US" altLang="en-US" b="1" dirty="0">
                <a:ea typeface="ＭＳ Ｐゴシック" pitchFamily="34" charset="-128"/>
              </a:rPr>
              <a:t>drug</a:t>
            </a:r>
          </a:p>
          <a:p>
            <a:pPr>
              <a:lnSpc>
                <a:spcPct val="90000"/>
              </a:lnSpc>
              <a:buNone/>
            </a:pPr>
            <a:endParaRPr lang="en-US" altLang="en-US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Doctor/researcher doesn’t know which </a:t>
            </a: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19" descr="pills-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554" y="2460962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ultiply 4"/>
          <p:cNvSpPr/>
          <p:nvPr/>
        </p:nvSpPr>
        <p:spPr>
          <a:xfrm>
            <a:off x="587801" y="4952771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Minus 5"/>
          <p:cNvSpPr/>
          <p:nvPr/>
        </p:nvSpPr>
        <p:spPr>
          <a:xfrm>
            <a:off x="352622" y="2932749"/>
            <a:ext cx="2175393" cy="682076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1147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types of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4594"/>
            <a:ext cx="5657418" cy="3945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700" b="1" dirty="0">
                <a:solidFill>
                  <a:schemeClr val="tx2"/>
                </a:solidFill>
                <a:ea typeface="ＭＳ Ｐゴシック" pitchFamily="34" charset="-128"/>
              </a:rPr>
              <a:t>Randomized Controlled Clinical Trial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ea typeface="ＭＳ Ｐゴシック" pitchFamily="34" charset="-128"/>
              </a:rPr>
              <a:t>Gold </a:t>
            </a:r>
            <a:r>
              <a:rPr lang="en-US" altLang="en-US" b="1" dirty="0">
                <a:ea typeface="ＭＳ Ｐゴシック" pitchFamily="34" charset="-128"/>
              </a:rPr>
              <a:t>Standard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Patients randomly assigned to get drug 1 or drug 2 (or placebo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 doesn’t </a:t>
            </a:r>
            <a:r>
              <a:rPr lang="en-US" altLang="en-US" b="1" dirty="0" smtClean="0">
                <a:ea typeface="ＭＳ Ｐゴシック" pitchFamily="34" charset="-128"/>
              </a:rPr>
              <a:t>know which </a:t>
            </a:r>
            <a:r>
              <a:rPr lang="en-US" altLang="en-US" b="1" dirty="0">
                <a:ea typeface="ＭＳ Ｐゴシック" pitchFamily="34" charset="-128"/>
              </a:rPr>
              <a:t>drug</a:t>
            </a:r>
          </a:p>
          <a:p>
            <a:pPr>
              <a:lnSpc>
                <a:spcPct val="90000"/>
              </a:lnSpc>
              <a:buNone/>
            </a:pPr>
            <a:endParaRPr lang="en-US" altLang="en-US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Doctor/researcher doesn’t know which </a:t>
            </a: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19" descr="pills-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554" y="2460962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ultiply 4"/>
          <p:cNvSpPr/>
          <p:nvPr/>
        </p:nvSpPr>
        <p:spPr>
          <a:xfrm>
            <a:off x="670258" y="4330498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Minus 5"/>
          <p:cNvSpPr/>
          <p:nvPr/>
        </p:nvSpPr>
        <p:spPr>
          <a:xfrm>
            <a:off x="352478" y="2941233"/>
            <a:ext cx="2175393" cy="682076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Multiply 6"/>
          <p:cNvSpPr/>
          <p:nvPr/>
        </p:nvSpPr>
        <p:spPr>
          <a:xfrm>
            <a:off x="690486" y="4926955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12284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types of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4594"/>
            <a:ext cx="5657418" cy="39459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700" b="1" dirty="0">
                <a:solidFill>
                  <a:schemeClr val="tx2"/>
                </a:solidFill>
                <a:ea typeface="ＭＳ Ｐゴシック" pitchFamily="34" charset="-128"/>
              </a:rPr>
              <a:t>Controlled Clinical Trial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ea typeface="ＭＳ Ｐゴシック" pitchFamily="34" charset="-128"/>
              </a:rPr>
              <a:t>Gold </a:t>
            </a:r>
            <a:r>
              <a:rPr lang="en-US" altLang="en-US" b="1" dirty="0">
                <a:ea typeface="ＭＳ Ｐゴシック" pitchFamily="34" charset="-128"/>
              </a:rPr>
              <a:t>Standard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Patients randomly assigned to get drug 1 or drug 2 (or placebo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 doesn’t </a:t>
            </a:r>
            <a:r>
              <a:rPr lang="en-US" altLang="en-US" b="1" dirty="0" smtClean="0">
                <a:ea typeface="ＭＳ Ｐゴシック" pitchFamily="34" charset="-128"/>
              </a:rPr>
              <a:t>know which </a:t>
            </a:r>
            <a:r>
              <a:rPr lang="en-US" altLang="en-US" b="1" dirty="0">
                <a:ea typeface="ＭＳ Ｐゴシック" pitchFamily="34" charset="-128"/>
              </a:rPr>
              <a:t>drug</a:t>
            </a:r>
          </a:p>
          <a:p>
            <a:pPr>
              <a:lnSpc>
                <a:spcPct val="90000"/>
              </a:lnSpc>
              <a:buNone/>
            </a:pPr>
            <a:endParaRPr lang="en-US" altLang="en-US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Doctor/researcher doesn’t know which </a:t>
            </a: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2 patient groups are similar or matched on age, sex, diagnosis.</a:t>
            </a:r>
          </a:p>
          <a:p>
            <a:pPr>
              <a:lnSpc>
                <a:spcPct val="90000"/>
              </a:lnSpc>
            </a:pPr>
            <a:endParaRPr lang="en-US" altLang="en-US" b="1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19" descr="pills-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554" y="2460962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ultiply 4"/>
          <p:cNvSpPr/>
          <p:nvPr/>
        </p:nvSpPr>
        <p:spPr>
          <a:xfrm>
            <a:off x="670258" y="3703153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Minus 5"/>
          <p:cNvSpPr/>
          <p:nvPr/>
        </p:nvSpPr>
        <p:spPr>
          <a:xfrm>
            <a:off x="353672" y="2441088"/>
            <a:ext cx="2175393" cy="682076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Multiply 6"/>
          <p:cNvSpPr/>
          <p:nvPr/>
        </p:nvSpPr>
        <p:spPr>
          <a:xfrm>
            <a:off x="690486" y="4299610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Minus 7"/>
          <p:cNvSpPr/>
          <p:nvPr/>
        </p:nvSpPr>
        <p:spPr>
          <a:xfrm>
            <a:off x="1411067" y="3044596"/>
            <a:ext cx="1422826" cy="599759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5441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types of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4594"/>
            <a:ext cx="5657418" cy="39459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700" b="1" dirty="0">
                <a:solidFill>
                  <a:schemeClr val="tx2"/>
                </a:solidFill>
                <a:ea typeface="ＭＳ Ｐゴシック" pitchFamily="34" charset="-128"/>
              </a:rPr>
              <a:t>Uncontrolled Clinical Trial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ea typeface="ＭＳ Ｐゴシック" pitchFamily="34" charset="-128"/>
              </a:rPr>
              <a:t>Gold </a:t>
            </a:r>
            <a:r>
              <a:rPr lang="en-US" altLang="en-US" b="1" dirty="0">
                <a:ea typeface="ＭＳ Ｐゴシック" pitchFamily="34" charset="-128"/>
              </a:rPr>
              <a:t>Standard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Patients randomly assigned to get drug 1 or drug 2 (or placebo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Patient doesn’t </a:t>
            </a:r>
            <a:r>
              <a:rPr lang="en-US" altLang="en-US" b="1" dirty="0" smtClean="0">
                <a:ea typeface="ＭＳ Ｐゴシック" pitchFamily="34" charset="-128"/>
              </a:rPr>
              <a:t>know which </a:t>
            </a:r>
            <a:r>
              <a:rPr lang="en-US" altLang="en-US" b="1" dirty="0">
                <a:ea typeface="ＭＳ Ｐゴシック" pitchFamily="34" charset="-128"/>
              </a:rPr>
              <a:t>drug</a:t>
            </a:r>
          </a:p>
          <a:p>
            <a:pPr>
              <a:lnSpc>
                <a:spcPct val="90000"/>
              </a:lnSpc>
              <a:buNone/>
            </a:pPr>
            <a:endParaRPr lang="en-US" altLang="en-US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Doctor/researcher doesn’t know which </a:t>
            </a: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2 patient groups are similar or matched on age, sex, diagnosis.</a:t>
            </a:r>
          </a:p>
          <a:p>
            <a:pPr>
              <a:lnSpc>
                <a:spcPct val="90000"/>
              </a:lnSpc>
            </a:pPr>
            <a:endParaRPr lang="en-US" altLang="en-US" b="1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19" descr="pills-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554" y="2460962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ultiply 4"/>
          <p:cNvSpPr/>
          <p:nvPr/>
        </p:nvSpPr>
        <p:spPr>
          <a:xfrm>
            <a:off x="670258" y="3703153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Minus 5"/>
          <p:cNvSpPr/>
          <p:nvPr/>
        </p:nvSpPr>
        <p:spPr>
          <a:xfrm>
            <a:off x="329248" y="2453298"/>
            <a:ext cx="2175393" cy="682076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Multiply 6"/>
          <p:cNvSpPr/>
          <p:nvPr/>
        </p:nvSpPr>
        <p:spPr>
          <a:xfrm>
            <a:off x="690486" y="4299610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Minus 7"/>
          <p:cNvSpPr/>
          <p:nvPr/>
        </p:nvSpPr>
        <p:spPr>
          <a:xfrm>
            <a:off x="1411067" y="3044596"/>
            <a:ext cx="1422826" cy="599759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Minus 8"/>
          <p:cNvSpPr/>
          <p:nvPr/>
        </p:nvSpPr>
        <p:spPr>
          <a:xfrm>
            <a:off x="5029514" y="3041296"/>
            <a:ext cx="1132141" cy="599759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Minus 9"/>
          <p:cNvSpPr/>
          <p:nvPr/>
        </p:nvSpPr>
        <p:spPr>
          <a:xfrm>
            <a:off x="329249" y="3261436"/>
            <a:ext cx="2116599" cy="599759"/>
          </a:xfrm>
          <a:prstGeom prst="mathMinus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Multiply 10"/>
          <p:cNvSpPr/>
          <p:nvPr/>
        </p:nvSpPr>
        <p:spPr>
          <a:xfrm>
            <a:off x="698956" y="4896067"/>
            <a:ext cx="3457112" cy="823196"/>
          </a:xfrm>
          <a:prstGeom prst="mathMultiply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41968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769</Words>
  <Application>Microsoft Office PowerPoint</Application>
  <PresentationFormat>On-screen Show (4:3)</PresentationFormat>
  <Paragraphs>193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INTRO TO Clinical Trials</vt:lpstr>
      <vt:lpstr>Standard Drug Approval Criteria</vt:lpstr>
      <vt:lpstr>How to set up a clinical trial</vt:lpstr>
      <vt:lpstr>Types of Clinical Trials</vt:lpstr>
      <vt:lpstr>Many different types of clinical trials</vt:lpstr>
      <vt:lpstr>Many different types of clinical trials</vt:lpstr>
      <vt:lpstr>Many different types of clinical trials</vt:lpstr>
      <vt:lpstr>Many different types of clinical trials</vt:lpstr>
      <vt:lpstr>Many different types of clinical trials</vt:lpstr>
      <vt:lpstr>Types of Controls (Comparisons)</vt:lpstr>
      <vt:lpstr>How to set up a clinical trial</vt:lpstr>
      <vt:lpstr>Health Outcomes</vt:lpstr>
      <vt:lpstr>“Surrogate” Health Outcomes</vt:lpstr>
      <vt:lpstr>What’s the Difference?</vt:lpstr>
      <vt:lpstr>Slide 15</vt:lpstr>
      <vt:lpstr>Slide 16</vt:lpstr>
      <vt:lpstr>Which outcome you measure can make a major difference?  </vt:lpstr>
      <vt:lpstr>P-value = probability the result is statistically significant</vt:lpstr>
      <vt:lpstr>Questions to Ask about Trial Design</vt:lpstr>
      <vt:lpstr>Group Activity # 1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NCHR</dc:creator>
  <cp:lastModifiedBy>Keche' Jeffress</cp:lastModifiedBy>
  <cp:revision>34</cp:revision>
  <dcterms:created xsi:type="dcterms:W3CDTF">2016-10-10T20:36:31Z</dcterms:created>
  <dcterms:modified xsi:type="dcterms:W3CDTF">2016-10-14T10:46:28Z</dcterms:modified>
</cp:coreProperties>
</file>