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5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7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8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63" r:id="rId2"/>
    <p:sldId id="279" r:id="rId3"/>
    <p:sldId id="319" r:id="rId4"/>
    <p:sldId id="274" r:id="rId5"/>
    <p:sldId id="291" r:id="rId6"/>
    <p:sldId id="270" r:id="rId7"/>
    <p:sldId id="317" r:id="rId8"/>
    <p:sldId id="290" r:id="rId9"/>
    <p:sldId id="276" r:id="rId10"/>
    <p:sldId id="289" r:id="rId11"/>
    <p:sldId id="294" r:id="rId12"/>
    <p:sldId id="328" r:id="rId13"/>
    <p:sldId id="329" r:id="rId14"/>
    <p:sldId id="323" r:id="rId15"/>
    <p:sldId id="324" r:id="rId16"/>
    <p:sldId id="325" r:id="rId17"/>
    <p:sldId id="326" r:id="rId18"/>
    <p:sldId id="327" r:id="rId19"/>
    <p:sldId id="332" r:id="rId20"/>
    <p:sldId id="331" r:id="rId21"/>
    <p:sldId id="257" r:id="rId22"/>
    <p:sldId id="285" r:id="rId23"/>
  </p:sldIdLst>
  <p:sldSz cx="9144000" cy="6858000" type="screen4x3"/>
  <p:notesSz cx="6900863" cy="9291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6D0"/>
    <a:srgbClr val="57289C"/>
    <a:srgbClr val="00C0BC"/>
    <a:srgbClr val="009AD0"/>
    <a:srgbClr val="006600"/>
    <a:srgbClr val="339933"/>
    <a:srgbClr val="5A00D2"/>
    <a:srgbClr val="EE8E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35" autoAdjust="0"/>
  </p:normalViewPr>
  <p:slideViewPr>
    <p:cSldViewPr>
      <p:cViewPr varScale="1">
        <p:scale>
          <a:sx n="72" d="100"/>
          <a:sy n="72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del\Desktop\charts%20for%20examples%20of%20subgroup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del\Desktop\charts%20for%20examples%20of%20subgroup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del\Desktop\charts%20for%20examples%20of%20subgroup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del\Desktop\charts%20for%20examples%20of%20subgroup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del\Desktop\charts%20for%20examples%20of%20subgroup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827590239338894"/>
          <c:y val="5.1400554097404488E-2"/>
          <c:w val="0.80116875860814429"/>
          <c:h val="0.61246049015996185"/>
        </c:manualLayout>
      </c:layout>
      <c:barChart>
        <c:barDir val="col"/>
        <c:grouping val="clustered"/>
        <c:varyColors val="0"/>
        <c:ser>
          <c:idx val="3"/>
          <c:order val="0"/>
          <c:spPr>
            <a:solidFill>
              <a:srgbClr val="7030A0"/>
            </a:solidFill>
          </c:spPr>
          <c:invertIfNegative val="0"/>
          <c:cat>
            <c:strRef>
              <c:f>Sheet2!$A$57:$A$61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 </c:v>
                </c:pt>
                <c:pt idx="3">
                  <c:v>Asian</c:v>
                </c:pt>
                <c:pt idx="4">
                  <c:v>American Indian or Alaska Native</c:v>
                </c:pt>
              </c:strCache>
            </c:strRef>
          </c:cat>
          <c:val>
            <c:numRef>
              <c:f>Sheet2!$K$57:$K$61</c:f>
              <c:numCache>
                <c:formatCode>General</c:formatCode>
                <c:ptCount val="5"/>
                <c:pt idx="0">
                  <c:v>0.83333333333333337</c:v>
                </c:pt>
                <c:pt idx="1">
                  <c:v>0.76666666666666661</c:v>
                </c:pt>
                <c:pt idx="2">
                  <c:v>0.6</c:v>
                </c:pt>
                <c:pt idx="3">
                  <c:v>4.3999999999999995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5-4B85-9312-5718BB877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21184"/>
        <c:axId val="180007680"/>
      </c:barChart>
      <c:catAx>
        <c:axId val="157821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0007680"/>
        <c:crosses val="autoZero"/>
        <c:auto val="1"/>
        <c:lblAlgn val="ctr"/>
        <c:lblOffset val="100"/>
        <c:noMultiLvlLbl val="0"/>
      </c:catAx>
      <c:valAx>
        <c:axId val="180007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</a:t>
                </a:r>
                <a:r>
                  <a:rPr lang="en-US" sz="1600" dirty="0" smtClean="0"/>
                  <a:t>umber </a:t>
                </a:r>
                <a:r>
                  <a:rPr lang="en-US" sz="1600" dirty="0"/>
                  <a:t>of satisfactory events </a:t>
                </a:r>
                <a:r>
                  <a:rPr lang="en-US" sz="1600" dirty="0" smtClean="0"/>
                  <a:t>more</a:t>
                </a:r>
                <a:r>
                  <a:rPr lang="en-US" sz="1600" baseline="0" dirty="0" smtClean="0"/>
                  <a:t> than 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placebo</a:t>
                </a:r>
              </a:p>
            </c:rich>
          </c:tx>
          <c:layout>
            <c:manualLayout>
              <c:xMode val="edge"/>
              <c:yMode val="edge"/>
              <c:x val="0"/>
              <c:y val="1.04663749007217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782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827590239338894"/>
          <c:y val="5.1400554097404488E-2"/>
          <c:w val="0.80116875860814429"/>
          <c:h val="0.61246049015996185"/>
        </c:manualLayout>
      </c:layout>
      <c:barChart>
        <c:barDir val="col"/>
        <c:grouping val="clustered"/>
        <c:varyColors val="0"/>
        <c:ser>
          <c:idx val="3"/>
          <c:order val="0"/>
          <c:spPr>
            <a:solidFill>
              <a:srgbClr val="7030A0"/>
            </a:solidFill>
          </c:spPr>
          <c:invertIfNegative val="0"/>
          <c:cat>
            <c:strRef>
              <c:f>Sheet2!$A$57:$A$61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 </c:v>
                </c:pt>
                <c:pt idx="3">
                  <c:v>Asian</c:v>
                </c:pt>
                <c:pt idx="4">
                  <c:v>American Indian or Alaska Native</c:v>
                </c:pt>
              </c:strCache>
            </c:strRef>
          </c:cat>
          <c:val>
            <c:numRef>
              <c:f>Sheet2!$K$57:$K$61</c:f>
              <c:numCache>
                <c:formatCode>General</c:formatCode>
                <c:ptCount val="5"/>
                <c:pt idx="0">
                  <c:v>0.83333333333333337</c:v>
                </c:pt>
                <c:pt idx="1">
                  <c:v>0.76666666666666661</c:v>
                </c:pt>
                <c:pt idx="2">
                  <c:v>0.6</c:v>
                </c:pt>
                <c:pt idx="3">
                  <c:v>4.3999999999999995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5-4B85-9312-5718BB877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21184"/>
        <c:axId val="180007680"/>
      </c:barChart>
      <c:catAx>
        <c:axId val="157821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0007680"/>
        <c:crosses val="autoZero"/>
        <c:auto val="1"/>
        <c:lblAlgn val="ctr"/>
        <c:lblOffset val="100"/>
        <c:noMultiLvlLbl val="0"/>
      </c:catAx>
      <c:valAx>
        <c:axId val="180007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</a:t>
                </a:r>
                <a:r>
                  <a:rPr lang="en-US" sz="1600" dirty="0" smtClean="0"/>
                  <a:t>umber </a:t>
                </a:r>
                <a:r>
                  <a:rPr lang="en-US" sz="1600" dirty="0"/>
                  <a:t>of satisfactory events </a:t>
                </a:r>
                <a:r>
                  <a:rPr lang="en-US" sz="1600" dirty="0" smtClean="0"/>
                  <a:t>more</a:t>
                </a:r>
                <a:r>
                  <a:rPr lang="en-US" sz="1600" baseline="0" dirty="0" smtClean="0"/>
                  <a:t> than 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placebo</a:t>
                </a:r>
              </a:p>
            </c:rich>
          </c:tx>
          <c:layout>
            <c:manualLayout>
              <c:xMode val="edge"/>
              <c:yMode val="edge"/>
              <c:x val="0"/>
              <c:y val="1.04663749007217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782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827590239338894"/>
          <c:y val="5.1400554097404488E-2"/>
          <c:w val="0.80116875860814429"/>
          <c:h val="0.61246049015996185"/>
        </c:manualLayout>
      </c:layout>
      <c:barChart>
        <c:barDir val="col"/>
        <c:grouping val="clustered"/>
        <c:varyColors val="0"/>
        <c:ser>
          <c:idx val="3"/>
          <c:order val="0"/>
          <c:spPr>
            <a:solidFill>
              <a:srgbClr val="7030A0"/>
            </a:solidFill>
          </c:spPr>
          <c:invertIfNegative val="0"/>
          <c:cat>
            <c:strRef>
              <c:f>Sheet2!$A$57:$A$61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 </c:v>
                </c:pt>
                <c:pt idx="3">
                  <c:v>Asian</c:v>
                </c:pt>
                <c:pt idx="4">
                  <c:v>American Indian or Alaska Native</c:v>
                </c:pt>
              </c:strCache>
            </c:strRef>
          </c:cat>
          <c:val>
            <c:numRef>
              <c:f>Sheet2!$K$57:$K$61</c:f>
              <c:numCache>
                <c:formatCode>General</c:formatCode>
                <c:ptCount val="5"/>
                <c:pt idx="0">
                  <c:v>0.83333333333333337</c:v>
                </c:pt>
                <c:pt idx="1">
                  <c:v>0.76666666666666661</c:v>
                </c:pt>
                <c:pt idx="2">
                  <c:v>0.6</c:v>
                </c:pt>
                <c:pt idx="3">
                  <c:v>4.3999999999999995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5-4B85-9312-5718BB877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21184"/>
        <c:axId val="180007680"/>
      </c:barChart>
      <c:catAx>
        <c:axId val="157821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0007680"/>
        <c:crosses val="autoZero"/>
        <c:auto val="1"/>
        <c:lblAlgn val="ctr"/>
        <c:lblOffset val="100"/>
        <c:noMultiLvlLbl val="0"/>
      </c:catAx>
      <c:valAx>
        <c:axId val="180007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</a:t>
                </a:r>
                <a:r>
                  <a:rPr lang="en-US" sz="1600" dirty="0" smtClean="0"/>
                  <a:t>umber </a:t>
                </a:r>
                <a:r>
                  <a:rPr lang="en-US" sz="1600" dirty="0"/>
                  <a:t>of satisfactory events </a:t>
                </a:r>
                <a:r>
                  <a:rPr lang="en-US" sz="1600" dirty="0" smtClean="0"/>
                  <a:t>more</a:t>
                </a:r>
                <a:r>
                  <a:rPr lang="en-US" sz="1600" baseline="0" dirty="0" smtClean="0"/>
                  <a:t> than 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placebo</a:t>
                </a:r>
              </a:p>
            </c:rich>
          </c:tx>
          <c:layout>
            <c:manualLayout>
              <c:xMode val="edge"/>
              <c:yMode val="edge"/>
              <c:x val="0"/>
              <c:y val="1.04663749007217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782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56426749473213"/>
          <c:y val="7.6329545235148774E-2"/>
          <c:w val="0.77750988872869764"/>
          <c:h val="0.910617740058032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C0BC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EE8E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D0-4216-B9A3-AD4CCCB6ED0D}"/>
              </c:ext>
            </c:extLst>
          </c:dPt>
          <c:dPt>
            <c:idx val="3"/>
            <c:invertIfNegative val="0"/>
            <c:bubble3D val="0"/>
            <c:spPr>
              <a:solidFill>
                <a:srgbClr val="EE8E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5D0-4216-B9A3-AD4CCCB6ED0D}"/>
              </c:ext>
            </c:extLst>
          </c:dPt>
          <c:cat>
            <c:strRef>
              <c:f>Sheet2!$AC$99:$AC$102</c:f>
              <c:strCache>
                <c:ptCount val="4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Sheet2!$AD$99:$AD$102</c:f>
              <c:numCache>
                <c:formatCode>General</c:formatCode>
                <c:ptCount val="4"/>
                <c:pt idx="0">
                  <c:v>0.05</c:v>
                </c:pt>
                <c:pt idx="1">
                  <c:v>0.15</c:v>
                </c:pt>
                <c:pt idx="2">
                  <c:v>-0.55000000000000004</c:v>
                </c:pt>
                <c:pt idx="3">
                  <c:v>-0.4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0-4216-B9A3-AD4CCCB6E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973993520"/>
        <c:axId val="973996432"/>
      </c:barChart>
      <c:catAx>
        <c:axId val="97399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6432"/>
        <c:crosses val="autoZero"/>
        <c:auto val="1"/>
        <c:lblAlgn val="ctr"/>
        <c:lblOffset val="100"/>
        <c:noMultiLvlLbl val="0"/>
      </c:catAx>
      <c:valAx>
        <c:axId val="97399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5.8215275883820427E-3"/>
              <c:y val="0.136898878769671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56426749473213"/>
          <c:y val="7.6329545235148774E-2"/>
          <c:w val="0.77750988872869764"/>
          <c:h val="0.910617740058032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C0BC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EE8E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D0-4216-B9A3-AD4CCCB6ED0D}"/>
              </c:ext>
            </c:extLst>
          </c:dPt>
          <c:dPt>
            <c:idx val="3"/>
            <c:invertIfNegative val="0"/>
            <c:bubble3D val="0"/>
            <c:spPr>
              <a:solidFill>
                <a:srgbClr val="EE8E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5D0-4216-B9A3-AD4CCCB6ED0D}"/>
              </c:ext>
            </c:extLst>
          </c:dPt>
          <c:cat>
            <c:strRef>
              <c:f>Sheet2!$AC$99:$AC$102</c:f>
              <c:strCache>
                <c:ptCount val="4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Sheet2!$AD$99:$AD$102</c:f>
              <c:numCache>
                <c:formatCode>General</c:formatCode>
                <c:ptCount val="4"/>
                <c:pt idx="0">
                  <c:v>0.05</c:v>
                </c:pt>
                <c:pt idx="1">
                  <c:v>0.15</c:v>
                </c:pt>
                <c:pt idx="2">
                  <c:v>-0.55000000000000004</c:v>
                </c:pt>
                <c:pt idx="3">
                  <c:v>-0.4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0-4216-B9A3-AD4CCCB6E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973993520"/>
        <c:axId val="973996432"/>
      </c:barChart>
      <c:catAx>
        <c:axId val="97399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6432"/>
        <c:crosses val="autoZero"/>
        <c:auto val="1"/>
        <c:lblAlgn val="ctr"/>
        <c:lblOffset val="100"/>
        <c:noMultiLvlLbl val="0"/>
      </c:catAx>
      <c:valAx>
        <c:axId val="97399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5.8215275883820427E-3"/>
              <c:y val="0.136898878769671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56426749473213"/>
          <c:y val="7.6329545235148774E-2"/>
          <c:w val="0.77750988872869764"/>
          <c:h val="0.910617740058032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C0BC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EE8E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D0-4216-B9A3-AD4CCCB6ED0D}"/>
              </c:ext>
            </c:extLst>
          </c:dPt>
          <c:dPt>
            <c:idx val="3"/>
            <c:invertIfNegative val="0"/>
            <c:bubble3D val="0"/>
            <c:spPr>
              <a:solidFill>
                <a:srgbClr val="EE8E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5D0-4216-B9A3-AD4CCCB6ED0D}"/>
              </c:ext>
            </c:extLst>
          </c:dPt>
          <c:cat>
            <c:strRef>
              <c:f>Sheet2!$AC$99:$AC$102</c:f>
              <c:strCache>
                <c:ptCount val="4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Sheet2!$AD$99:$AD$102</c:f>
              <c:numCache>
                <c:formatCode>General</c:formatCode>
                <c:ptCount val="4"/>
                <c:pt idx="0">
                  <c:v>0.05</c:v>
                </c:pt>
                <c:pt idx="1">
                  <c:v>0.15</c:v>
                </c:pt>
                <c:pt idx="2">
                  <c:v>-0.55000000000000004</c:v>
                </c:pt>
                <c:pt idx="3">
                  <c:v>-0.4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0-4216-B9A3-AD4CCCB6E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973993520"/>
        <c:axId val="973996432"/>
      </c:barChart>
      <c:catAx>
        <c:axId val="97399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6432"/>
        <c:crosses val="autoZero"/>
        <c:auto val="1"/>
        <c:lblAlgn val="ctr"/>
        <c:lblOffset val="100"/>
        <c:noMultiLvlLbl val="0"/>
      </c:catAx>
      <c:valAx>
        <c:axId val="97399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5.8215275883820427E-3"/>
              <c:y val="0.136898878769671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33446864407855"/>
          <c:y val="7.5257217847769023E-2"/>
          <c:w val="0.77338850342837329"/>
          <c:h val="0.832839895013123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1-43CF-8E18-46AD0C42E425}"/>
              </c:ext>
            </c:extLst>
          </c:dPt>
          <c:dPt>
            <c:idx val="1"/>
            <c:invertIfNegative val="0"/>
            <c:bubble3D val="0"/>
            <c:spPr>
              <a:solidFill>
                <a:srgbClr val="00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1-43CF-8E18-46AD0C42E425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951-43CF-8E18-46AD0C42E425}"/>
              </c:ext>
            </c:extLst>
          </c:dPt>
          <c:cat>
            <c:strRef>
              <c:f>Sheet2!$J$139:$J$141</c:f>
              <c:strCache>
                <c:ptCount val="3"/>
                <c:pt idx="0">
                  <c:v>ALL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Sheet2!$K$139:$K$141</c:f>
              <c:numCache>
                <c:formatCode>General</c:formatCode>
                <c:ptCount val="3"/>
                <c:pt idx="0">
                  <c:v>0.29000000000000004</c:v>
                </c:pt>
                <c:pt idx="1">
                  <c:v>0.31</c:v>
                </c:pt>
                <c:pt idx="2">
                  <c:v>-7.0000000000000007E-2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51-43CF-8E18-46AD0C42E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973993520"/>
        <c:axId val="973996432"/>
      </c:barChart>
      <c:catAx>
        <c:axId val="97399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6432"/>
        <c:crosses val="autoZero"/>
        <c:auto val="1"/>
        <c:lblAlgn val="ctr"/>
        <c:lblOffset val="100"/>
        <c:noMultiLvlLbl val="0"/>
      </c:catAx>
      <c:valAx>
        <c:axId val="97399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1.4703307704615461E-3"/>
              <c:y val="0.128342228054826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33446864407855"/>
          <c:y val="7.5257217847769023E-2"/>
          <c:w val="0.77338850342837329"/>
          <c:h val="0.832839895013123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1-43CF-8E18-46AD0C42E425}"/>
              </c:ext>
            </c:extLst>
          </c:dPt>
          <c:dPt>
            <c:idx val="1"/>
            <c:invertIfNegative val="0"/>
            <c:bubble3D val="0"/>
            <c:spPr>
              <a:solidFill>
                <a:srgbClr val="00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1-43CF-8E18-46AD0C42E425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951-43CF-8E18-46AD0C42E425}"/>
              </c:ext>
            </c:extLst>
          </c:dPt>
          <c:cat>
            <c:strRef>
              <c:f>Sheet2!$J$139:$J$141</c:f>
              <c:strCache>
                <c:ptCount val="3"/>
                <c:pt idx="0">
                  <c:v>ALL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Sheet2!$K$139:$K$141</c:f>
              <c:numCache>
                <c:formatCode>General</c:formatCode>
                <c:ptCount val="3"/>
                <c:pt idx="0">
                  <c:v>0.29000000000000004</c:v>
                </c:pt>
                <c:pt idx="1">
                  <c:v>0.31</c:v>
                </c:pt>
                <c:pt idx="2">
                  <c:v>-7.0000000000000007E-2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51-43CF-8E18-46AD0C42E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973993520"/>
        <c:axId val="973996432"/>
      </c:barChart>
      <c:catAx>
        <c:axId val="97399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6432"/>
        <c:crosses val="autoZero"/>
        <c:auto val="1"/>
        <c:lblAlgn val="ctr"/>
        <c:lblOffset val="100"/>
        <c:noMultiLvlLbl val="0"/>
      </c:catAx>
      <c:valAx>
        <c:axId val="97399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Difference between new and standard drug (new - old)</a:t>
                </a:r>
              </a:p>
            </c:rich>
          </c:tx>
          <c:layout>
            <c:manualLayout>
              <c:xMode val="edge"/>
              <c:yMode val="edge"/>
              <c:x val="1.4703307704615461E-3"/>
              <c:y val="0.128342228054826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99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0.35189</cdr:x>
      <cdr:y>0.91609</cdr:y>
    </cdr:from>
    <cdr:to>
      <cdr:x>0.46855</cdr:x>
      <cdr:y>0.99132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08214" y="4831725"/>
          <a:ext cx="897839" cy="396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2743</a:t>
          </a:r>
        </a:p>
      </cdr:txBody>
    </cdr:sp>
  </cdr:relSizeAnchor>
  <cdr:relSizeAnchor xmlns:cdr="http://schemas.openxmlformats.org/drawingml/2006/chartDrawing">
    <cdr:from>
      <cdr:x>0.52475</cdr:x>
      <cdr:y>0.9074</cdr:y>
    </cdr:from>
    <cdr:to>
      <cdr:x>0.63447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8600" y="4785917"/>
          <a:ext cx="844427" cy="488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256</a:t>
          </a:r>
        </a:p>
      </cdr:txBody>
    </cdr:sp>
  </cdr:relSizeAnchor>
  <cdr:relSizeAnchor xmlns:cdr="http://schemas.openxmlformats.org/drawingml/2006/chartDrawing">
    <cdr:from>
      <cdr:x>0.68852</cdr:x>
      <cdr:y>0.9074</cdr:y>
    </cdr:from>
    <cdr:to>
      <cdr:x>0.78574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99014" y="4785917"/>
          <a:ext cx="748225" cy="488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42</a:t>
          </a:r>
        </a:p>
      </cdr:txBody>
    </cdr:sp>
  </cdr:relSizeAnchor>
  <cdr:relSizeAnchor xmlns:cdr="http://schemas.openxmlformats.org/drawingml/2006/chartDrawing">
    <cdr:from>
      <cdr:x>0.85189</cdr:x>
      <cdr:y>0.9074</cdr:y>
    </cdr:from>
    <cdr:to>
      <cdr:x>0.93245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556278" y="4785917"/>
          <a:ext cx="620006" cy="488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9</a:t>
          </a:r>
        </a:p>
      </cdr:txBody>
    </cdr:sp>
  </cdr:relSizeAnchor>
  <cdr:relSizeAnchor xmlns:cdr="http://schemas.openxmlformats.org/drawingml/2006/chartDrawing">
    <cdr:from>
      <cdr:x>0.03314</cdr:x>
      <cdr:y>0.91551</cdr:y>
    </cdr:from>
    <cdr:to>
      <cdr:x>0.09772</cdr:x>
      <cdr:y>0.9919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5014" y="4828666"/>
          <a:ext cx="497021" cy="402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N</a:t>
          </a:r>
        </a:p>
      </cdr:txBody>
    </cdr:sp>
  </cdr:relSizeAnchor>
  <cdr:relSizeAnchor xmlns:cdr="http://schemas.openxmlformats.org/drawingml/2006/chartDrawing">
    <cdr:from>
      <cdr:x>0.17688</cdr:x>
      <cdr:y>0.91474</cdr:y>
    </cdr:from>
    <cdr:to>
      <cdr:x>0.31229</cdr:x>
      <cdr:y>0.99266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61271" y="4824631"/>
          <a:ext cx="1042143" cy="41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3099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0.35644</cdr:x>
      <cdr:y>0.92477</cdr:y>
    </cdr:from>
    <cdr:to>
      <cdr:x>0.4731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200" y="4877531"/>
          <a:ext cx="897839" cy="396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2743</a:t>
          </a:r>
        </a:p>
      </cdr:txBody>
    </cdr:sp>
  </cdr:relSizeAnchor>
  <cdr:relSizeAnchor xmlns:cdr="http://schemas.openxmlformats.org/drawingml/2006/chartDrawing">
    <cdr:from>
      <cdr:x>0.51404</cdr:x>
      <cdr:y>0.92966</cdr:y>
    </cdr:from>
    <cdr:to>
      <cdr:x>0.62376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56172" y="4903346"/>
          <a:ext cx="844427" cy="370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256</a:t>
          </a:r>
        </a:p>
      </cdr:txBody>
    </cdr:sp>
  </cdr:relSizeAnchor>
  <cdr:relSizeAnchor xmlns:cdr="http://schemas.openxmlformats.org/drawingml/2006/chartDrawing">
    <cdr:from>
      <cdr:x>0.67781</cdr:x>
      <cdr:y>0.93139</cdr:y>
    </cdr:from>
    <cdr:to>
      <cdr:x>0.77503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16586" y="4912444"/>
          <a:ext cx="748225" cy="361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42</a:t>
          </a:r>
        </a:p>
      </cdr:txBody>
    </cdr:sp>
  </cdr:relSizeAnchor>
  <cdr:relSizeAnchor xmlns:cdr="http://schemas.openxmlformats.org/drawingml/2006/chartDrawing">
    <cdr:from>
      <cdr:x>0.84117</cdr:x>
      <cdr:y>0.92966</cdr:y>
    </cdr:from>
    <cdr:to>
      <cdr:x>0.92173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473850" y="4903346"/>
          <a:ext cx="620006" cy="370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9</a:t>
          </a:r>
        </a:p>
      </cdr:txBody>
    </cdr:sp>
  </cdr:relSizeAnchor>
  <cdr:relSizeAnchor xmlns:cdr="http://schemas.openxmlformats.org/drawingml/2006/chartDrawing">
    <cdr:from>
      <cdr:x>0.04839</cdr:x>
      <cdr:y>0.92361</cdr:y>
    </cdr:from>
    <cdr:to>
      <cdr:x>0.11297</cdr:x>
      <cdr:y>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72428" y="4871413"/>
          <a:ext cx="497021" cy="402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N</a:t>
          </a:r>
        </a:p>
      </cdr:txBody>
    </cdr:sp>
  </cdr:relSizeAnchor>
  <cdr:relSizeAnchor xmlns:cdr="http://schemas.openxmlformats.org/drawingml/2006/chartDrawing">
    <cdr:from>
      <cdr:x>0.19213</cdr:x>
      <cdr:y>0.92208</cdr:y>
    </cdr:from>
    <cdr:to>
      <cdr:x>0.32754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78685" y="4863343"/>
          <a:ext cx="1042143" cy="41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3099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0.35189</cdr:x>
      <cdr:y>0.91355</cdr:y>
    </cdr:from>
    <cdr:to>
      <cdr:x>0.46855</cdr:x>
      <cdr:y>0.99566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08214" y="4818340"/>
          <a:ext cx="897839" cy="43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/>
            <a:t>2743</a:t>
          </a:r>
        </a:p>
      </cdr:txBody>
    </cdr:sp>
  </cdr:relSizeAnchor>
  <cdr:relSizeAnchor xmlns:cdr="http://schemas.openxmlformats.org/drawingml/2006/chartDrawing">
    <cdr:from>
      <cdr:x>0.5194</cdr:x>
      <cdr:y>0.91943</cdr:y>
    </cdr:from>
    <cdr:to>
      <cdr:x>0.62912</cdr:x>
      <cdr:y>0.98977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97386" y="4849391"/>
          <a:ext cx="844427" cy="370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/>
            <a:t>256</a:t>
          </a:r>
        </a:p>
      </cdr:txBody>
    </cdr:sp>
  </cdr:relSizeAnchor>
  <cdr:relSizeAnchor xmlns:cdr="http://schemas.openxmlformats.org/drawingml/2006/chartDrawing">
    <cdr:from>
      <cdr:x>0.68317</cdr:x>
      <cdr:y>0.91826</cdr:y>
    </cdr:from>
    <cdr:to>
      <cdr:x>0.78039</cdr:x>
      <cdr:y>0.9886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57800" y="4843204"/>
          <a:ext cx="748225" cy="370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/>
            <a:t>42</a:t>
          </a:r>
        </a:p>
      </cdr:txBody>
    </cdr:sp>
  </cdr:relSizeAnchor>
  <cdr:relSizeAnchor xmlns:cdr="http://schemas.openxmlformats.org/drawingml/2006/chartDrawing">
    <cdr:from>
      <cdr:x>0.84452</cdr:x>
      <cdr:y>0.91943</cdr:y>
    </cdr:from>
    <cdr:to>
      <cdr:x>0.92508</cdr:x>
      <cdr:y>0.98977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499576" y="4849391"/>
          <a:ext cx="620006" cy="370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/>
            <a:t>9</a:t>
          </a:r>
        </a:p>
      </cdr:txBody>
    </cdr:sp>
  </cdr:relSizeAnchor>
  <cdr:relSizeAnchor xmlns:cdr="http://schemas.openxmlformats.org/drawingml/2006/chartDrawing">
    <cdr:from>
      <cdr:x>0.03314</cdr:x>
      <cdr:y>0.91641</cdr:y>
    </cdr:from>
    <cdr:to>
      <cdr:x>0.09772</cdr:x>
      <cdr:y>0.9928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5014" y="4833425"/>
          <a:ext cx="497021" cy="402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N</a:t>
          </a:r>
        </a:p>
      </cdr:txBody>
    </cdr:sp>
  </cdr:relSizeAnchor>
  <cdr:relSizeAnchor xmlns:cdr="http://schemas.openxmlformats.org/drawingml/2006/chartDrawing">
    <cdr:from>
      <cdr:x>0.17688</cdr:x>
      <cdr:y>0.91774</cdr:y>
    </cdr:from>
    <cdr:to>
      <cdr:x>0.31229</cdr:x>
      <cdr:y>0.99566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61271" y="4840440"/>
          <a:ext cx="1042143" cy="41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/>
            <a:t>3099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0.22916</cdr:x>
      <cdr:y>0.00888</cdr:y>
    </cdr:from>
    <cdr:to>
      <cdr:x>0.37496</cdr:x>
      <cdr:y>0.06608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78689" y="59414"/>
          <a:ext cx="81359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0.4058</cdr:x>
      <cdr:y>0.00888</cdr:y>
    </cdr:from>
    <cdr:to>
      <cdr:x>0.5942</cdr:x>
      <cdr:y>0.06608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4335" y="59414"/>
          <a:ext cx="1051297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White</a:t>
          </a:r>
        </a:p>
      </cdr:txBody>
    </cdr:sp>
  </cdr:relSizeAnchor>
  <cdr:relSizeAnchor xmlns:cdr="http://schemas.openxmlformats.org/drawingml/2006/chartDrawing">
    <cdr:from>
      <cdr:x>0.60539</cdr:x>
      <cdr:y>0.00888</cdr:y>
    </cdr:from>
    <cdr:to>
      <cdr:x>0.7702</cdr:x>
      <cdr:y>0.06608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78046" y="59414"/>
          <a:ext cx="91963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Black</a:t>
          </a:r>
        </a:p>
      </cdr:txBody>
    </cdr:sp>
  </cdr:relSizeAnchor>
  <cdr:relSizeAnchor xmlns:cdr="http://schemas.openxmlformats.org/drawingml/2006/chartDrawing">
    <cdr:from>
      <cdr:x>0.79149</cdr:x>
      <cdr:y>0.00888</cdr:y>
    </cdr:from>
    <cdr:to>
      <cdr:x>0.97978</cdr:x>
      <cdr:y>0.06608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16515" y="59414"/>
          <a:ext cx="1050619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Other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0.07253</cdr:x>
      <cdr:y>0.32733</cdr:y>
    </cdr:from>
    <cdr:to>
      <cdr:x>0.14945</cdr:x>
      <cdr:y>0.67267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554484" y="3136330"/>
          <a:ext cx="2309914" cy="416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EE8E00"/>
              </a:solidFill>
            </a:rPr>
            <a:t>Old Drug Better</a:t>
          </a:r>
        </a:p>
      </cdr:txBody>
    </cdr:sp>
  </cdr:relSizeAnchor>
  <cdr:relSizeAnchor xmlns:cdr="http://schemas.openxmlformats.org/drawingml/2006/chartDrawing">
    <cdr:from>
      <cdr:x>0.07419</cdr:x>
      <cdr:y>0</cdr:y>
    </cdr:from>
    <cdr:to>
      <cdr:x>0.15111</cdr:x>
      <cdr:y>0.34534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545487" y="946881"/>
          <a:ext cx="2309915" cy="416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00C0BC"/>
              </a:solidFill>
            </a:rPr>
            <a:t>New </a:t>
          </a:r>
          <a:r>
            <a:rPr lang="en-US" sz="1800" dirty="0">
              <a:solidFill>
                <a:srgbClr val="00C0BC"/>
              </a:solidFill>
            </a:rPr>
            <a:t>Drug Better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0.22916</cdr:x>
      <cdr:y>0.00888</cdr:y>
    </cdr:from>
    <cdr:to>
      <cdr:x>0.37496</cdr:x>
      <cdr:y>0.06608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78689" y="59414"/>
          <a:ext cx="81359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0.4058</cdr:x>
      <cdr:y>0.00888</cdr:y>
    </cdr:from>
    <cdr:to>
      <cdr:x>0.5942</cdr:x>
      <cdr:y>0.06608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4335" y="59414"/>
          <a:ext cx="1051297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White</a:t>
          </a:r>
        </a:p>
      </cdr:txBody>
    </cdr:sp>
  </cdr:relSizeAnchor>
  <cdr:relSizeAnchor xmlns:cdr="http://schemas.openxmlformats.org/drawingml/2006/chartDrawing">
    <cdr:from>
      <cdr:x>0.60539</cdr:x>
      <cdr:y>0.00888</cdr:y>
    </cdr:from>
    <cdr:to>
      <cdr:x>0.7702</cdr:x>
      <cdr:y>0.06608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78046" y="59414"/>
          <a:ext cx="91963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Black</a:t>
          </a:r>
        </a:p>
      </cdr:txBody>
    </cdr:sp>
  </cdr:relSizeAnchor>
  <cdr:relSizeAnchor xmlns:cdr="http://schemas.openxmlformats.org/drawingml/2006/chartDrawing">
    <cdr:from>
      <cdr:x>0.79149</cdr:x>
      <cdr:y>0.00888</cdr:y>
    </cdr:from>
    <cdr:to>
      <cdr:x>0.97978</cdr:x>
      <cdr:y>0.06608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16515" y="59414"/>
          <a:ext cx="1050619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Other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0.07253</cdr:x>
      <cdr:y>0.32733</cdr:y>
    </cdr:from>
    <cdr:to>
      <cdr:x>0.14945</cdr:x>
      <cdr:y>0.67267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554484" y="3136330"/>
          <a:ext cx="2309914" cy="416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EE8E00"/>
              </a:solidFill>
            </a:rPr>
            <a:t>Old Drug Better</a:t>
          </a:r>
        </a:p>
      </cdr:txBody>
    </cdr:sp>
  </cdr:relSizeAnchor>
  <cdr:relSizeAnchor xmlns:cdr="http://schemas.openxmlformats.org/drawingml/2006/chartDrawing">
    <cdr:from>
      <cdr:x>0.07419</cdr:x>
      <cdr:y>0</cdr:y>
    </cdr:from>
    <cdr:to>
      <cdr:x>0.15111</cdr:x>
      <cdr:y>0.34534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545487" y="946881"/>
          <a:ext cx="2309915" cy="416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00C0BC"/>
              </a:solidFill>
            </a:rPr>
            <a:t>New </a:t>
          </a:r>
          <a:r>
            <a:rPr lang="en-US" sz="1800" dirty="0">
              <a:solidFill>
                <a:srgbClr val="00C0BC"/>
              </a:solidFill>
            </a:rPr>
            <a:t>Drug Better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0.22916</cdr:x>
      <cdr:y>0.00888</cdr:y>
    </cdr:from>
    <cdr:to>
      <cdr:x>0.37496</cdr:x>
      <cdr:y>0.06608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78689" y="59414"/>
          <a:ext cx="81359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0.4058</cdr:x>
      <cdr:y>0.00888</cdr:y>
    </cdr:from>
    <cdr:to>
      <cdr:x>0.5942</cdr:x>
      <cdr:y>0.06608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4335" y="59414"/>
          <a:ext cx="1051297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White</a:t>
          </a:r>
        </a:p>
      </cdr:txBody>
    </cdr:sp>
  </cdr:relSizeAnchor>
  <cdr:relSizeAnchor xmlns:cdr="http://schemas.openxmlformats.org/drawingml/2006/chartDrawing">
    <cdr:from>
      <cdr:x>0.60539</cdr:x>
      <cdr:y>0.00888</cdr:y>
    </cdr:from>
    <cdr:to>
      <cdr:x>0.7702</cdr:x>
      <cdr:y>0.06608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78046" y="59414"/>
          <a:ext cx="919634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Black</a:t>
          </a:r>
        </a:p>
      </cdr:txBody>
    </cdr:sp>
  </cdr:relSizeAnchor>
  <cdr:relSizeAnchor xmlns:cdr="http://schemas.openxmlformats.org/drawingml/2006/chartDrawing">
    <cdr:from>
      <cdr:x>0.79149</cdr:x>
      <cdr:y>0.00888</cdr:y>
    </cdr:from>
    <cdr:to>
      <cdr:x>0.97978</cdr:x>
      <cdr:y>0.06608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16515" y="59414"/>
          <a:ext cx="1050619" cy="3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Other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0.07253</cdr:x>
      <cdr:y>0.32733</cdr:y>
    </cdr:from>
    <cdr:to>
      <cdr:x>0.14945</cdr:x>
      <cdr:y>0.67267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554484" y="3136330"/>
          <a:ext cx="2309914" cy="416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EE8E00"/>
              </a:solidFill>
            </a:rPr>
            <a:t>Old Drug Better</a:t>
          </a:r>
        </a:p>
      </cdr:txBody>
    </cdr:sp>
  </cdr:relSizeAnchor>
  <cdr:relSizeAnchor xmlns:cdr="http://schemas.openxmlformats.org/drawingml/2006/chartDrawing">
    <cdr:from>
      <cdr:x>0.07419</cdr:x>
      <cdr:y>0</cdr:y>
    </cdr:from>
    <cdr:to>
      <cdr:x>0.15111</cdr:x>
      <cdr:y>0.34534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545487" y="946881"/>
          <a:ext cx="2309915" cy="416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00C0BC"/>
              </a:solidFill>
            </a:rPr>
            <a:t>New </a:t>
          </a:r>
          <a:r>
            <a:rPr lang="en-US" sz="1800" dirty="0">
              <a:solidFill>
                <a:srgbClr val="00C0BC"/>
              </a:solidFill>
            </a:rPr>
            <a:t>Drug Better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0.24631</cdr:x>
      <cdr:y>0</cdr:y>
    </cdr:from>
    <cdr:to>
      <cdr:x>0.39161</cdr:x>
      <cdr:y>0.0572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37824" y="0"/>
          <a:ext cx="848175" cy="39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0.52439</cdr:x>
      <cdr:y>0</cdr:y>
    </cdr:from>
    <cdr:to>
      <cdr:x>0.68163</cdr:x>
      <cdr:y>0.0572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061085" y="0"/>
          <a:ext cx="917883" cy="367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Male</a:t>
          </a:r>
        </a:p>
      </cdr:txBody>
    </cdr:sp>
  </cdr:relSizeAnchor>
  <cdr:relSizeAnchor xmlns:cdr="http://schemas.openxmlformats.org/drawingml/2006/chartDrawing">
    <cdr:from>
      <cdr:x>0.731</cdr:x>
      <cdr:y>0</cdr:y>
    </cdr:from>
    <cdr:to>
      <cdr:x>0.92133</cdr:x>
      <cdr:y>0.0572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267200" y="0"/>
          <a:ext cx="1111029" cy="39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Female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0.06527</cdr:x>
      <cdr:y>0.5953</cdr:y>
    </cdr:from>
    <cdr:to>
      <cdr:x>0.14219</cdr:x>
      <cdr:y>0.95596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631167" y="5094763"/>
          <a:ext cx="2473354" cy="4490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C00000"/>
              </a:solidFill>
            </a:rPr>
            <a:t>Placebo better</a:t>
          </a:r>
        </a:p>
      </cdr:txBody>
    </cdr:sp>
  </cdr:relSizeAnchor>
  <cdr:relSizeAnchor xmlns:cdr="http://schemas.openxmlformats.org/drawingml/2006/chartDrawing">
    <cdr:from>
      <cdr:x>0.06527</cdr:x>
      <cdr:y>0.29077</cdr:y>
    </cdr:from>
    <cdr:to>
      <cdr:x>0.14219</cdr:x>
      <cdr:y>0.67849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723983" y="3099092"/>
          <a:ext cx="2658984" cy="4490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rgbClr val="006600"/>
              </a:solidFill>
            </a:rPr>
            <a:t>New Drug Better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0.24631</cdr:x>
      <cdr:y>0</cdr:y>
    </cdr:from>
    <cdr:to>
      <cdr:x>0.39161</cdr:x>
      <cdr:y>0.0572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37824" y="0"/>
          <a:ext cx="848175" cy="39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ALL</a:t>
          </a:r>
        </a:p>
      </cdr:txBody>
    </cdr:sp>
  </cdr:relSizeAnchor>
  <cdr:relSizeAnchor xmlns:cdr="http://schemas.openxmlformats.org/drawingml/2006/chartDrawing">
    <cdr:from>
      <cdr:x>0.52439</cdr:x>
      <cdr:y>0</cdr:y>
    </cdr:from>
    <cdr:to>
      <cdr:x>0.68163</cdr:x>
      <cdr:y>0.0572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061085" y="0"/>
          <a:ext cx="917883" cy="367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Male</a:t>
          </a:r>
        </a:p>
      </cdr:txBody>
    </cdr:sp>
  </cdr:relSizeAnchor>
  <cdr:relSizeAnchor xmlns:cdr="http://schemas.openxmlformats.org/drawingml/2006/chartDrawing">
    <cdr:from>
      <cdr:x>0.731</cdr:x>
      <cdr:y>0</cdr:y>
    </cdr:from>
    <cdr:to>
      <cdr:x>0.92133</cdr:x>
      <cdr:y>0.0572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267200" y="0"/>
          <a:ext cx="1111029" cy="39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Female</a:t>
          </a:r>
        </a:p>
      </cdr:txBody>
    </cdr:sp>
  </cdr:relSizeAnchor>
  <cdr:relSizeAnchor xmlns:cdr="http://schemas.openxmlformats.org/drawingml/2006/chartDrawing">
    <cdr:from>
      <cdr:x>0.06177</cdr:x>
      <cdr:y>0.45657</cdr:y>
    </cdr:from>
    <cdr:to>
      <cdr:x>0.12238</cdr:x>
      <cdr:y>0.78072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503464" y="3796391"/>
          <a:ext cx="2081893" cy="353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0.06527</cdr:x>
      <cdr:y>0.5953</cdr:y>
    </cdr:from>
    <cdr:to>
      <cdr:x>0.14219</cdr:x>
      <cdr:y>0.95596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-631167" y="5094763"/>
          <a:ext cx="2473354" cy="4490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C00000"/>
              </a:solidFill>
            </a:rPr>
            <a:t>Placebo better</a:t>
          </a:r>
        </a:p>
      </cdr:txBody>
    </cdr:sp>
  </cdr:relSizeAnchor>
  <cdr:relSizeAnchor xmlns:cdr="http://schemas.openxmlformats.org/drawingml/2006/chartDrawing">
    <cdr:from>
      <cdr:x>0.06527</cdr:x>
      <cdr:y>0.29077</cdr:y>
    </cdr:from>
    <cdr:to>
      <cdr:x>0.14219</cdr:x>
      <cdr:y>0.67849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-723983" y="3099092"/>
          <a:ext cx="2658984" cy="4490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rgbClr val="006600"/>
              </a:solidFill>
            </a:rPr>
            <a:t>New Drug Better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374" cy="464582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892" y="0"/>
            <a:ext cx="2990374" cy="464582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D69F712C-43E1-422F-9D10-175CE15FBC5F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8713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087" y="4413528"/>
            <a:ext cx="5520690" cy="4181237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5443"/>
            <a:ext cx="2990374" cy="464582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892" y="8825443"/>
            <a:ext cx="2990374" cy="464582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FEC37EC-7A55-44ED-BCBB-D9604DCBCD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0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1791" indent="-2891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6602" indent="-23132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9242" indent="-23132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81883" indent="-23132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44524" indent="-231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7164" indent="-231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9805" indent="-231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32446" indent="-231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3BC4DE3-1BC9-4DF5-8E48-A88884D1F333}" type="slidenum">
              <a:rPr lang="en-US" altLang="en-US">
                <a:solidFill>
                  <a:prstClr val="black"/>
                </a:solidFill>
              </a:rPr>
              <a:pPr eaLnBrk="1" hangingPunct="1"/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study – type 1 diabetes</a:t>
            </a:r>
          </a:p>
          <a:p>
            <a:r>
              <a:rPr lang="en-US" dirty="0" smtClean="0"/>
              <a:t>When broken</a:t>
            </a:r>
            <a:r>
              <a:rPr lang="en-US" baseline="0" dirty="0" smtClean="0"/>
              <a:t> into subtypes none statically different from each other</a:t>
            </a:r>
          </a:p>
          <a:p>
            <a:r>
              <a:rPr lang="en-US" baseline="0" dirty="0" smtClean="0"/>
              <a:t>Non-inferiority trial (NI- 0.4)  </a:t>
            </a:r>
          </a:p>
          <a:p>
            <a:r>
              <a:rPr lang="en-US" baseline="0" dirty="0" smtClean="0"/>
              <a:t>All – lower 95% CI 0.05</a:t>
            </a:r>
          </a:p>
          <a:p>
            <a:r>
              <a:rPr lang="en-US" baseline="0" dirty="0" smtClean="0"/>
              <a:t>W and other NI</a:t>
            </a:r>
          </a:p>
          <a:p>
            <a:r>
              <a:rPr lang="en-US" baseline="0" dirty="0" smtClean="0"/>
              <a:t>B very wide CI so not NI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2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Lower</a:t>
            </a:r>
            <a:r>
              <a:rPr lang="en-US" baseline="0" dirty="0" smtClean="0"/>
              <a:t> uric acid levels in blood</a:t>
            </a:r>
          </a:p>
          <a:p>
            <a:r>
              <a:rPr lang="en-US" baseline="0" dirty="0" smtClean="0"/>
              <a:t>Add on to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Allopurinol (2 trials)  – compared to placebo</a:t>
            </a:r>
            <a:endParaRPr lang="en-US" baseline="0" dirty="0" smtClean="0"/>
          </a:p>
          <a:p>
            <a:r>
              <a:rPr lang="en-US" baseline="0" dirty="0" smtClean="0"/>
              <a:t>Too few women to determine if difference</a:t>
            </a:r>
          </a:p>
          <a:p>
            <a:r>
              <a:rPr lang="en-US" baseline="0" dirty="0" smtClean="0"/>
              <a:t>Enough men so CI very small (0.24, 0.37)</a:t>
            </a:r>
          </a:p>
          <a:p>
            <a:r>
              <a:rPr lang="en-US" baseline="0" dirty="0" smtClean="0"/>
              <a:t>Women large CI and mean worse than 0 (-0.36, 0.22)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79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86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2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0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1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89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77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9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39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Average of 3 trials</a:t>
            </a:r>
          </a:p>
          <a:p>
            <a:r>
              <a:rPr lang="en-US" dirty="0" smtClean="0"/>
              <a:t>W sig better than placebo for 2 of 3</a:t>
            </a:r>
            <a:r>
              <a:rPr lang="en-US" baseline="0" dirty="0" smtClean="0"/>
              <a:t> trials</a:t>
            </a:r>
          </a:p>
          <a:p>
            <a:r>
              <a:rPr lang="en-US" baseline="0" dirty="0" smtClean="0"/>
              <a:t>A sig better than placebo for 1 of 3 trials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7EC-7A55-44ED-BCBB-D9604DCBCDF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0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7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4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5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862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1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6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2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0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5105400"/>
            <a:ext cx="8417859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3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443C48B-0998-4851-8552-B4DAE8A6A5C4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296E868-4A35-4461-8FE6-1316B5858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5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924800" cy="1600200"/>
          </a:xfrm>
        </p:spPr>
        <p:txBody>
          <a:bodyPr rtlCol="0"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993570"/>
            <a:ext cx="84582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Subgroup Analysis: 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What is it and Why </a:t>
            </a: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W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e </a:t>
            </a: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S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hould </a:t>
            </a: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C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</a:effectLst>
              </a:rPr>
              <a:t>are?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chemeClr val="bg1">
                    <a:lumMod val="95000"/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4339" y="4571569"/>
            <a:ext cx="5490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Stephanie Fox-Rawlings, PhD</a:t>
            </a:r>
          </a:p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National Center for Health Research</a:t>
            </a:r>
          </a:p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June 2, 2017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50746" y="5356398"/>
            <a:ext cx="3048000" cy="2286000"/>
          </a:xfrm>
          <a:prstGeom prst="rect">
            <a:avLst/>
          </a:prstGeom>
        </p:spPr>
      </p:pic>
      <p:pic>
        <p:nvPicPr>
          <p:cNvPr id="9" name="Picture 8" descr="Imagem vetorial gratis: Associação, Comunidade, Grupo - Imagem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1" y="4286413"/>
            <a:ext cx="2139971" cy="213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5259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People of color, women, and older patients have been historically underrepresented in clinical trials in the U.S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Improving, but still often underrepresented.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429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C0BC"/>
                </a:solidFill>
              </a:rPr>
              <a:t>Example 1 – Pink Viagra</a:t>
            </a:r>
            <a:endParaRPr lang="en-US" dirty="0">
              <a:solidFill>
                <a:srgbClr val="00C0BC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684343"/>
              </p:ext>
            </p:extLst>
          </p:nvPr>
        </p:nvGraphicFramePr>
        <p:xfrm>
          <a:off x="228600" y="1040254"/>
          <a:ext cx="7696200" cy="527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041176" y="1263128"/>
            <a:ext cx="4876800" cy="5105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642248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Snapshot: </a:t>
            </a:r>
            <a:r>
              <a:rPr lang="en-US" sz="1600" i="1" dirty="0" err="1" smtClean="0"/>
              <a:t>Addyi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127342"/>
            <a:ext cx="685800" cy="3600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dirty="0" smtClean="0"/>
              <a:t>5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4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3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2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1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C0BC"/>
                </a:solidFill>
              </a:rPr>
              <a:t>Example 1 – Pink Viagra</a:t>
            </a:r>
            <a:endParaRPr lang="en-US" dirty="0">
              <a:solidFill>
                <a:srgbClr val="00C0BC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227342"/>
              </p:ext>
            </p:extLst>
          </p:nvPr>
        </p:nvGraphicFramePr>
        <p:xfrm>
          <a:off x="228600" y="1040254"/>
          <a:ext cx="7696200" cy="527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642248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Snapshot: </a:t>
            </a:r>
            <a:r>
              <a:rPr lang="en-US" sz="1600" i="1" dirty="0" err="1" smtClean="0"/>
              <a:t>Addyi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127342"/>
            <a:ext cx="685800" cy="3600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dirty="0" smtClean="0"/>
              <a:t>5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4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3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2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1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C0BC"/>
                </a:solidFill>
              </a:rPr>
              <a:t>Example 1 – Pink Viagra</a:t>
            </a:r>
            <a:endParaRPr lang="en-US" dirty="0">
              <a:solidFill>
                <a:srgbClr val="00C0BC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747344"/>
              </p:ext>
            </p:extLst>
          </p:nvPr>
        </p:nvGraphicFramePr>
        <p:xfrm>
          <a:off x="228600" y="1040254"/>
          <a:ext cx="7696200" cy="527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642248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Snapshot: </a:t>
            </a:r>
            <a:r>
              <a:rPr lang="en-US" sz="1600" i="1" dirty="0" err="1" smtClean="0"/>
              <a:t>Addyi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5835691"/>
            <a:ext cx="6858000" cy="47888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220200" y="1127342"/>
            <a:ext cx="685800" cy="3600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dirty="0" smtClean="0"/>
              <a:t>5</a:t>
            </a:r>
          </a:p>
          <a:p>
            <a:pPr algn="r">
              <a:spcBef>
                <a:spcPts val="600"/>
              </a:spcBef>
            </a:pPr>
            <a:r>
              <a:rPr lang="en-US" sz="1400" dirty="0" smtClean="0"/>
              <a:t>4.5</a:t>
            </a:r>
          </a:p>
          <a:p>
            <a:pPr algn="r">
              <a:spcBef>
                <a:spcPts val="600"/>
              </a:spcBef>
            </a:pPr>
            <a:r>
              <a:rPr lang="en-US" dirty="0" smtClean="0"/>
              <a:t>4</a:t>
            </a:r>
          </a:p>
          <a:p>
            <a:pPr algn="r">
              <a:spcBef>
                <a:spcPts val="600"/>
              </a:spcBef>
            </a:pPr>
            <a:r>
              <a:rPr lang="en-US" sz="1400" dirty="0" smtClean="0"/>
              <a:t>3.5</a:t>
            </a:r>
          </a:p>
          <a:p>
            <a:pPr algn="r">
              <a:spcBef>
                <a:spcPts val="600"/>
              </a:spcBef>
            </a:pPr>
            <a:r>
              <a:rPr lang="en-US" dirty="0" smtClean="0"/>
              <a:t>3</a:t>
            </a:r>
          </a:p>
          <a:p>
            <a:pPr algn="r">
              <a:spcBef>
                <a:spcPts val="600"/>
              </a:spcBef>
            </a:pPr>
            <a:r>
              <a:rPr lang="en-US" sz="1400" dirty="0" smtClean="0"/>
              <a:t>2.5</a:t>
            </a:r>
          </a:p>
          <a:p>
            <a:pPr algn="r">
              <a:spcBef>
                <a:spcPts val="600"/>
              </a:spcBef>
            </a:pPr>
            <a:r>
              <a:rPr lang="en-US" dirty="0" smtClean="0"/>
              <a:t>2</a:t>
            </a:r>
          </a:p>
          <a:p>
            <a:pPr algn="r">
              <a:spcBef>
                <a:spcPts val="600"/>
              </a:spcBef>
            </a:pPr>
            <a:r>
              <a:rPr lang="en-US" sz="1400" dirty="0" smtClean="0"/>
              <a:t>1.5</a:t>
            </a:r>
          </a:p>
          <a:p>
            <a:pPr algn="r">
              <a:spcBef>
                <a:spcPts val="600"/>
              </a:spcBef>
            </a:pPr>
            <a:r>
              <a:rPr lang="en-US" dirty="0" smtClean="0"/>
              <a:t>1</a:t>
            </a:r>
          </a:p>
          <a:p>
            <a:pPr algn="r">
              <a:spcBef>
                <a:spcPts val="600"/>
              </a:spcBef>
            </a:pPr>
            <a:r>
              <a:rPr lang="en-US" sz="1400" dirty="0" smtClean="0"/>
              <a:t>0.5</a:t>
            </a:r>
          </a:p>
          <a:p>
            <a:pPr algn="r">
              <a:spcBef>
                <a:spcPts val="600"/>
              </a:spcBef>
            </a:pPr>
            <a:r>
              <a:rPr lang="en-US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127342"/>
            <a:ext cx="685800" cy="3600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dirty="0" smtClean="0"/>
              <a:t>5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4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3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2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1</a:t>
            </a:r>
          </a:p>
          <a:p>
            <a:pPr algn="r">
              <a:spcBef>
                <a:spcPts val="600"/>
              </a:spcBef>
            </a:pPr>
            <a:endParaRPr lang="en-US" sz="14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38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AD0"/>
                </a:solidFill>
              </a:rPr>
              <a:t>Example 2 –</a:t>
            </a:r>
            <a:br>
              <a:rPr lang="en-US" dirty="0" smtClean="0">
                <a:solidFill>
                  <a:srgbClr val="009AD0"/>
                </a:solidFill>
              </a:rPr>
            </a:br>
            <a:r>
              <a:rPr lang="en-US" dirty="0" smtClean="0">
                <a:solidFill>
                  <a:srgbClr val="009AD0"/>
                </a:solidFill>
              </a:rPr>
              <a:t> Diabetes</a:t>
            </a:r>
            <a:endParaRPr lang="en-US" dirty="0">
              <a:solidFill>
                <a:srgbClr val="009AD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143" y="1731205"/>
            <a:ext cx="143374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patients</a:t>
            </a:r>
          </a:p>
          <a:p>
            <a:pPr algn="ctr"/>
            <a:endParaRPr lang="en-US" sz="2400" dirty="0"/>
          </a:p>
          <a:p>
            <a:r>
              <a:rPr lang="en-US" dirty="0" smtClean="0"/>
              <a:t>ALL    548</a:t>
            </a:r>
          </a:p>
          <a:p>
            <a:endParaRPr lang="en-US" sz="2000" dirty="0"/>
          </a:p>
          <a:p>
            <a:r>
              <a:rPr lang="en-US" dirty="0" smtClean="0"/>
              <a:t>White 495</a:t>
            </a:r>
          </a:p>
          <a:p>
            <a:endParaRPr lang="en-US" sz="2400" dirty="0"/>
          </a:p>
          <a:p>
            <a:r>
              <a:rPr lang="en-US" dirty="0" smtClean="0"/>
              <a:t>Black  16</a:t>
            </a:r>
          </a:p>
          <a:p>
            <a:endParaRPr lang="en-US" sz="2400" dirty="0"/>
          </a:p>
          <a:p>
            <a:r>
              <a:rPr lang="en-US" dirty="0" smtClean="0"/>
              <a:t>Other  30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</a:t>
            </a:r>
          </a:p>
          <a:p>
            <a:r>
              <a:rPr lang="en-US" sz="1600" i="1" dirty="0" smtClean="0"/>
              <a:t>Snapshot: </a:t>
            </a:r>
            <a:r>
              <a:rPr lang="en-US" sz="1600" i="1" dirty="0" err="1" smtClean="0"/>
              <a:t>Ryzodeg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449483"/>
              </p:ext>
            </p:extLst>
          </p:nvPr>
        </p:nvGraphicFramePr>
        <p:xfrm>
          <a:off x="2802031" y="169186"/>
          <a:ext cx="5579969" cy="668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843719" y="169185"/>
            <a:ext cx="3385881" cy="6688813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74145" y="990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Comparing a New drug for diabetes to a commonly used Old drug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3048000"/>
            <a:ext cx="2573431" cy="3125621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38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AD0"/>
                </a:solidFill>
              </a:rPr>
              <a:t>Example 2 –</a:t>
            </a:r>
            <a:br>
              <a:rPr lang="en-US" dirty="0" smtClean="0">
                <a:solidFill>
                  <a:srgbClr val="009AD0"/>
                </a:solidFill>
              </a:rPr>
            </a:br>
            <a:r>
              <a:rPr lang="en-US" dirty="0" smtClean="0">
                <a:solidFill>
                  <a:srgbClr val="009AD0"/>
                </a:solidFill>
              </a:rPr>
              <a:t> Diabetes</a:t>
            </a:r>
            <a:endParaRPr lang="en-US" dirty="0">
              <a:solidFill>
                <a:srgbClr val="009AD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143" y="1731205"/>
            <a:ext cx="143374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patients</a:t>
            </a:r>
          </a:p>
          <a:p>
            <a:pPr algn="ctr"/>
            <a:endParaRPr lang="en-US" sz="2400" dirty="0"/>
          </a:p>
          <a:p>
            <a:r>
              <a:rPr lang="en-US" dirty="0" smtClean="0"/>
              <a:t>ALL    548</a:t>
            </a:r>
          </a:p>
          <a:p>
            <a:endParaRPr lang="en-US" sz="2000" dirty="0"/>
          </a:p>
          <a:p>
            <a:r>
              <a:rPr lang="en-US" dirty="0" smtClean="0"/>
              <a:t>White 495</a:t>
            </a:r>
          </a:p>
          <a:p>
            <a:endParaRPr lang="en-US" sz="2400" dirty="0"/>
          </a:p>
          <a:p>
            <a:r>
              <a:rPr lang="en-US" dirty="0" smtClean="0"/>
              <a:t>Black  16</a:t>
            </a:r>
          </a:p>
          <a:p>
            <a:endParaRPr lang="en-US" sz="2400" dirty="0"/>
          </a:p>
          <a:p>
            <a:r>
              <a:rPr lang="en-US" dirty="0" smtClean="0"/>
              <a:t>Other  30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2732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</a:t>
            </a:r>
          </a:p>
          <a:p>
            <a:r>
              <a:rPr lang="en-US" sz="1600" i="1" dirty="0" smtClean="0"/>
              <a:t>Snapshot: </a:t>
            </a:r>
            <a:r>
              <a:rPr lang="en-US" sz="1600" i="1" dirty="0" err="1" smtClean="0"/>
              <a:t>Ryzodeg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900139"/>
              </p:ext>
            </p:extLst>
          </p:nvPr>
        </p:nvGraphicFramePr>
        <p:xfrm>
          <a:off x="2802031" y="169186"/>
          <a:ext cx="5579969" cy="668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0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38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AD0"/>
                </a:solidFill>
              </a:rPr>
              <a:t>Example 2 –</a:t>
            </a:r>
            <a:br>
              <a:rPr lang="en-US" dirty="0" smtClean="0">
                <a:solidFill>
                  <a:srgbClr val="009AD0"/>
                </a:solidFill>
              </a:rPr>
            </a:br>
            <a:r>
              <a:rPr lang="en-US" dirty="0" smtClean="0">
                <a:solidFill>
                  <a:srgbClr val="009AD0"/>
                </a:solidFill>
              </a:rPr>
              <a:t> Diabetes</a:t>
            </a:r>
            <a:endParaRPr lang="en-US" dirty="0">
              <a:solidFill>
                <a:srgbClr val="009AD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143" y="1731205"/>
            <a:ext cx="14337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patients</a:t>
            </a:r>
          </a:p>
          <a:p>
            <a:pPr algn="ctr"/>
            <a:endParaRPr lang="en-US" sz="2400" dirty="0"/>
          </a:p>
          <a:p>
            <a:r>
              <a:rPr lang="en-US" dirty="0" smtClean="0"/>
              <a:t>ALL    </a:t>
            </a:r>
            <a:r>
              <a:rPr lang="en-US" sz="2000" dirty="0" smtClean="0"/>
              <a:t>548</a:t>
            </a:r>
          </a:p>
          <a:p>
            <a:endParaRPr lang="en-US" sz="2000" dirty="0"/>
          </a:p>
          <a:p>
            <a:r>
              <a:rPr lang="en-US" dirty="0" smtClean="0"/>
              <a:t>White </a:t>
            </a:r>
            <a:r>
              <a:rPr lang="en-US" sz="2000" dirty="0" smtClean="0"/>
              <a:t>495</a:t>
            </a:r>
          </a:p>
          <a:p>
            <a:endParaRPr lang="en-US" sz="2400" dirty="0"/>
          </a:p>
          <a:p>
            <a:r>
              <a:rPr lang="en-US" dirty="0" smtClean="0"/>
              <a:t>Black  </a:t>
            </a:r>
            <a:r>
              <a:rPr lang="en-US" sz="2000" dirty="0" smtClean="0"/>
              <a:t>16</a:t>
            </a:r>
          </a:p>
          <a:p>
            <a:endParaRPr lang="en-US" sz="2400" dirty="0"/>
          </a:p>
          <a:p>
            <a:r>
              <a:rPr lang="en-US" dirty="0" smtClean="0"/>
              <a:t>Other  </a:t>
            </a:r>
            <a:r>
              <a:rPr lang="en-US" sz="2000" dirty="0" smtClean="0"/>
              <a:t>30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Trials </a:t>
            </a:r>
          </a:p>
          <a:p>
            <a:r>
              <a:rPr lang="en-US" sz="1600" i="1" dirty="0" smtClean="0"/>
              <a:t>Snapshot: </a:t>
            </a:r>
            <a:r>
              <a:rPr lang="en-US" sz="1600" i="1" dirty="0" err="1" smtClean="0"/>
              <a:t>Ryzodeg</a:t>
            </a:r>
            <a:r>
              <a:rPr lang="en-US" sz="1600" i="1" dirty="0" smtClean="0"/>
              <a:t>.]</a:t>
            </a:r>
            <a:endParaRPr lang="en-US" sz="1600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900139"/>
              </p:ext>
            </p:extLst>
          </p:nvPr>
        </p:nvGraphicFramePr>
        <p:xfrm>
          <a:off x="2802031" y="169186"/>
          <a:ext cx="5579969" cy="668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2438400"/>
            <a:ext cx="1584488" cy="2590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71777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5A00D2"/>
                </a:solidFill>
              </a:rPr>
              <a:t>Example 3 – </a:t>
            </a:r>
            <a:br>
              <a:rPr lang="en-US" sz="3600" dirty="0" smtClean="0">
                <a:solidFill>
                  <a:srgbClr val="5A00D2"/>
                </a:solidFill>
              </a:rPr>
            </a:br>
            <a:r>
              <a:rPr lang="en-US" sz="3600" dirty="0" smtClean="0">
                <a:solidFill>
                  <a:srgbClr val="5A00D2"/>
                </a:solidFill>
              </a:rPr>
              <a:t>Gout</a:t>
            </a:r>
            <a:endParaRPr lang="en-US" sz="3600" dirty="0">
              <a:solidFill>
                <a:srgbClr val="5A00D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99243"/>
            <a:ext cx="155018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patients</a:t>
            </a:r>
          </a:p>
          <a:p>
            <a:pPr algn="ctr"/>
            <a:endParaRPr lang="en-US" dirty="0" smtClean="0"/>
          </a:p>
          <a:p>
            <a:pPr algn="ctr"/>
            <a:endParaRPr lang="en-US" sz="1100" dirty="0"/>
          </a:p>
          <a:p>
            <a:r>
              <a:rPr lang="en-US" dirty="0" smtClean="0"/>
              <a:t>ALL     1027</a:t>
            </a:r>
          </a:p>
          <a:p>
            <a:endParaRPr lang="en-US" sz="2000" dirty="0"/>
          </a:p>
          <a:p>
            <a:r>
              <a:rPr lang="en-US" dirty="0" smtClean="0"/>
              <a:t>Male     981</a:t>
            </a:r>
          </a:p>
          <a:p>
            <a:endParaRPr lang="en-US" sz="2400" dirty="0"/>
          </a:p>
          <a:p>
            <a:r>
              <a:rPr lang="en-US" dirty="0" smtClean="0"/>
              <a:t>Female  46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78" y="62603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</a:t>
            </a:r>
          </a:p>
          <a:p>
            <a:r>
              <a:rPr lang="en-US" sz="1600" i="1" dirty="0" smtClean="0"/>
              <a:t>Trials Snapshot: </a:t>
            </a:r>
            <a:r>
              <a:rPr lang="en-US" sz="1600" i="1" dirty="0" err="1" smtClean="0"/>
              <a:t>Zurampic</a:t>
            </a:r>
            <a:r>
              <a:rPr lang="en-US" sz="1600" i="1" dirty="0" smtClean="0"/>
              <a:t>]</a:t>
            </a:r>
            <a:endParaRPr lang="en-US" sz="16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243078"/>
              </p:ext>
            </p:extLst>
          </p:nvPr>
        </p:nvGraphicFramePr>
        <p:xfrm>
          <a:off x="2590800" y="9099"/>
          <a:ext cx="58374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8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71777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5A00D2"/>
                </a:solidFill>
              </a:rPr>
              <a:t>Example 3 – </a:t>
            </a:r>
            <a:br>
              <a:rPr lang="en-US" sz="3600" dirty="0" smtClean="0">
                <a:solidFill>
                  <a:srgbClr val="5A00D2"/>
                </a:solidFill>
              </a:rPr>
            </a:br>
            <a:r>
              <a:rPr lang="en-US" sz="3600" dirty="0" smtClean="0">
                <a:solidFill>
                  <a:srgbClr val="5A00D2"/>
                </a:solidFill>
              </a:rPr>
              <a:t>Gout</a:t>
            </a:r>
            <a:endParaRPr lang="en-US" sz="3600" dirty="0">
              <a:solidFill>
                <a:srgbClr val="5A00D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99243"/>
            <a:ext cx="155018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patients</a:t>
            </a:r>
          </a:p>
          <a:p>
            <a:pPr algn="ctr"/>
            <a:endParaRPr lang="en-US" dirty="0" smtClean="0"/>
          </a:p>
          <a:p>
            <a:pPr algn="ctr"/>
            <a:endParaRPr lang="en-US" sz="1100" dirty="0"/>
          </a:p>
          <a:p>
            <a:r>
              <a:rPr lang="en-US" dirty="0" smtClean="0"/>
              <a:t>ALL     </a:t>
            </a:r>
            <a:r>
              <a:rPr lang="en-US" sz="2000" dirty="0" smtClean="0"/>
              <a:t>1027</a:t>
            </a:r>
          </a:p>
          <a:p>
            <a:endParaRPr lang="en-US" sz="2000" dirty="0"/>
          </a:p>
          <a:p>
            <a:r>
              <a:rPr lang="en-US" dirty="0" smtClean="0"/>
              <a:t>Male     </a:t>
            </a:r>
            <a:r>
              <a:rPr lang="en-US" sz="2000" dirty="0" smtClean="0"/>
              <a:t>981</a:t>
            </a:r>
          </a:p>
          <a:p>
            <a:endParaRPr lang="en-US" sz="2400" dirty="0"/>
          </a:p>
          <a:p>
            <a:r>
              <a:rPr lang="en-US" dirty="0" smtClean="0"/>
              <a:t>Female  </a:t>
            </a:r>
            <a:r>
              <a:rPr lang="en-US" sz="2000" dirty="0" smtClean="0"/>
              <a:t>46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78" y="62603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[Based on data from Drug </a:t>
            </a:r>
          </a:p>
          <a:p>
            <a:r>
              <a:rPr lang="en-US" sz="1600" i="1" dirty="0" smtClean="0"/>
              <a:t>Trials Snapshot: </a:t>
            </a:r>
            <a:r>
              <a:rPr lang="en-US" sz="1600" i="1" dirty="0" err="1" smtClean="0"/>
              <a:t>Zurampic</a:t>
            </a:r>
            <a:r>
              <a:rPr lang="en-US" sz="1600" i="1" dirty="0" smtClean="0"/>
              <a:t>]</a:t>
            </a:r>
            <a:endParaRPr lang="en-US" sz="16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243078"/>
              </p:ext>
            </p:extLst>
          </p:nvPr>
        </p:nvGraphicFramePr>
        <p:xfrm>
          <a:off x="2590800" y="9099"/>
          <a:ext cx="58374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284328" y="1981200"/>
            <a:ext cx="1570656" cy="283415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566" y="-3313"/>
            <a:ext cx="8398565" cy="68911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Pre-market </a:t>
            </a:r>
            <a:r>
              <a:rPr lang="en-US" sz="3200" dirty="0" smtClean="0">
                <a:solidFill>
                  <a:srgbClr val="0070C0"/>
                </a:solidFill>
              </a:rPr>
              <a:t>and </a:t>
            </a:r>
            <a:r>
              <a:rPr lang="en-US" sz="3200" dirty="0" smtClean="0">
                <a:solidFill>
                  <a:srgbClr val="0070C0"/>
                </a:solidFill>
              </a:rPr>
              <a:t>Post-approval </a:t>
            </a:r>
            <a:r>
              <a:rPr lang="en-US" sz="3200" dirty="0" smtClean="0">
                <a:solidFill>
                  <a:srgbClr val="0070C0"/>
                </a:solidFill>
              </a:rPr>
              <a:t>Studies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987284" cy="4952999"/>
          </a:xfrm>
        </p:spPr>
        <p:txBody>
          <a:bodyPr>
            <a:normAutofit/>
          </a:bodyPr>
          <a:lstStyle/>
          <a:p>
            <a:pPr marL="463550" indent="-463550">
              <a:buSzPct val="100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These drugs were approved with small numbers of patients for some demographic groups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688975" lvl="1" indent="-414338">
              <a:buSzPct val="11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 smtClean="0">
                <a:solidFill>
                  <a:schemeClr val="tx1"/>
                </a:solidFill>
              </a:rPr>
              <a:t>clinical trials submitted by industry sponsors to the FDA for product approval – </a:t>
            </a:r>
            <a:r>
              <a:rPr lang="en-US" sz="2000" b="1" dirty="0" smtClean="0">
                <a:solidFill>
                  <a:schemeClr val="tx1"/>
                </a:solidFill>
              </a:rPr>
              <a:t>Premarket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63550" indent="-463550">
              <a:buSzPct val="100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Sometimes </a:t>
            </a:r>
            <a:r>
              <a:rPr lang="en-US" sz="2400" dirty="0" smtClean="0">
                <a:solidFill>
                  <a:schemeClr val="tx1"/>
                </a:solidFill>
              </a:rPr>
              <a:t>FDA recommends additional studies after the product is on the market – </a:t>
            </a:r>
            <a:r>
              <a:rPr lang="en-US" sz="2400" b="1" dirty="0" smtClean="0">
                <a:solidFill>
                  <a:schemeClr val="tx1"/>
                </a:solidFill>
              </a:rPr>
              <a:t>Post-market or </a:t>
            </a:r>
            <a:r>
              <a:rPr lang="en-US" sz="2400" b="1" dirty="0" smtClean="0">
                <a:solidFill>
                  <a:schemeClr val="tx1"/>
                </a:solidFill>
              </a:rPr>
              <a:t>Post-Approval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4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418"/>
            <a:ext cx="7269480" cy="62484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Ambien Story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2831"/>
            <a:ext cx="6446520" cy="1146969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1992 -- FDA approves Ambien for treatment of insomnia.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733800"/>
            <a:ext cx="8229600" cy="23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Reports of drowsiness the next day, which  caused many car accidents. </a:t>
            </a:r>
          </a:p>
          <a:p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657600"/>
            <a:ext cx="8229600" cy="23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291687"/>
            <a:ext cx="800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Millions of Americans started taking Ambien to help them sleep.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3876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566" y="-3313"/>
            <a:ext cx="8398565" cy="68911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Post-approval </a:t>
            </a:r>
            <a:r>
              <a:rPr lang="en-US" sz="3200" dirty="0" smtClean="0">
                <a:solidFill>
                  <a:srgbClr val="0070C0"/>
                </a:solidFill>
              </a:rPr>
              <a:t>Studies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987284" cy="4952999"/>
          </a:xfrm>
        </p:spPr>
        <p:txBody>
          <a:bodyPr>
            <a:normAutofit/>
          </a:bodyPr>
          <a:lstStyle/>
          <a:p>
            <a:pPr marL="463550" indent="-463550">
              <a:buSzPct val="100000"/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We </a:t>
            </a:r>
            <a:r>
              <a:rPr lang="en-US" sz="2400" dirty="0" smtClean="0">
                <a:solidFill>
                  <a:schemeClr val="tx1"/>
                </a:solidFill>
              </a:rPr>
              <a:t>may expect post-approval studies to answer concerns raised by earlier studies, however they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688975" lvl="1" indent="-414338">
              <a:buSzPct val="11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Tend </a:t>
            </a:r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b="1" dirty="0" smtClean="0">
                <a:solidFill>
                  <a:schemeClr val="tx1"/>
                </a:solidFill>
              </a:rPr>
              <a:t>have too few patients </a:t>
            </a:r>
            <a:r>
              <a:rPr lang="en-US" sz="2000" dirty="0" smtClean="0">
                <a:solidFill>
                  <a:schemeClr val="tx1"/>
                </a:solidFill>
              </a:rPr>
              <a:t>of various demographic groups for subgroup analysis</a:t>
            </a:r>
            <a:endParaRPr lang="en-US" sz="2000" dirty="0">
              <a:solidFill>
                <a:schemeClr val="tx1"/>
              </a:solidFill>
            </a:endParaRPr>
          </a:p>
          <a:p>
            <a:pPr marL="688975" lvl="1" indent="-414338">
              <a:buSzPct val="110000"/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688975" lvl="1" indent="-414338">
              <a:buSzPct val="11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Tend </a:t>
            </a:r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b="1" dirty="0" smtClean="0">
                <a:solidFill>
                  <a:schemeClr val="tx1"/>
                </a:solidFill>
              </a:rPr>
              <a:t>be delayed for many years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37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620000" cy="83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Subgroup Analysis is Important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43" y="1760560"/>
            <a:ext cx="7924800" cy="4411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We need to know if drugs and devices are safe and effective for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EVERYONE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who would be expected to use it</a:t>
            </a:r>
            <a:r>
              <a:rPr lang="en-US" b="1" dirty="0" smtClean="0"/>
              <a:t>.</a:t>
            </a:r>
            <a:endParaRPr lang="en-US" b="1" dirty="0"/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58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001000" cy="54403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QUESTIONS?</a:t>
            </a:r>
            <a:endParaRPr lang="en-U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418"/>
            <a:ext cx="7269480" cy="62484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Ambien Story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2831"/>
            <a:ext cx="7989627" cy="1146969"/>
          </a:xfrm>
        </p:spPr>
        <p:txBody>
          <a:bodyPr>
            <a:no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Studies found that Ambien stays in </a:t>
            </a:r>
            <a:r>
              <a:rPr lang="en-US" sz="2600" b="1" dirty="0">
                <a:solidFill>
                  <a:schemeClr val="tx1"/>
                </a:solidFill>
              </a:rPr>
              <a:t>women’s</a:t>
            </a:r>
            <a:r>
              <a:rPr lang="en-US" sz="2600" dirty="0">
                <a:solidFill>
                  <a:schemeClr val="tx1"/>
                </a:solidFill>
              </a:rPr>
              <a:t> bodies </a:t>
            </a:r>
            <a:r>
              <a:rPr lang="en-US" sz="2600" b="1" dirty="0">
                <a:solidFill>
                  <a:schemeClr val="tx1"/>
                </a:solidFill>
              </a:rPr>
              <a:t>longer</a:t>
            </a:r>
            <a:r>
              <a:rPr lang="en-US" sz="2600" dirty="0">
                <a:solidFill>
                  <a:schemeClr val="tx1"/>
                </a:solidFill>
              </a:rPr>
              <a:t> than in </a:t>
            </a:r>
            <a:r>
              <a:rPr lang="en-US" sz="2600" b="1" dirty="0">
                <a:solidFill>
                  <a:schemeClr val="tx1"/>
                </a:solidFill>
              </a:rPr>
              <a:t>men’s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733800"/>
            <a:ext cx="8000999" cy="23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dirty="0" smtClean="0"/>
          </a:p>
          <a:p>
            <a:pPr marL="45720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/>
              <a:t>2013 -- FDA announced that the Ambien dosage should be halved for women. </a:t>
            </a:r>
            <a:r>
              <a:rPr lang="en-US" sz="2600" b="1" dirty="0"/>
              <a:t>More than 20 years after approval.</a:t>
            </a:r>
          </a:p>
          <a:p>
            <a:pPr marL="0" indent="0">
              <a:buClr>
                <a:srgbClr val="0070C0"/>
              </a:buClr>
              <a:buSzPct val="80000"/>
              <a:buNone/>
            </a:pPr>
            <a:endParaRPr lang="en-US" sz="2600" dirty="0" smtClean="0"/>
          </a:p>
          <a:p>
            <a:endParaRPr lang="en-US" sz="2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657600"/>
            <a:ext cx="8229600" cy="23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2438400"/>
            <a:ext cx="800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Women </a:t>
            </a:r>
            <a:r>
              <a:rPr lang="en-US" sz="2600" dirty="0"/>
              <a:t>were </a:t>
            </a:r>
            <a:r>
              <a:rPr lang="en-US" sz="2600" b="1" dirty="0"/>
              <a:t>more likely </a:t>
            </a:r>
            <a:r>
              <a:rPr lang="en-US" sz="2600" dirty="0"/>
              <a:t>to be impaired the next morning and thus to drive impaired than men. </a:t>
            </a:r>
          </a:p>
        </p:txBody>
      </p:sp>
    </p:spTree>
    <p:extLst>
      <p:ext uri="{BB962C8B-B14F-4D97-AF65-F5344CB8AC3E}">
        <p14:creationId xmlns:p14="http://schemas.microsoft.com/office/powerpoint/2010/main" val="36626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Lessons Learned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1"/>
            <a:ext cx="7924800" cy="1219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We cannot assume that products have the same effectiveness and safety for everyone.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243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891028"/>
            <a:ext cx="6856017" cy="2519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1371600" y="2891028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2286000" y="2891028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3190191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3206265" y="2891028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114590" y="2891028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4577865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2737006" y="4157472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1825703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0" r="63119" b="79116"/>
          <a:stretch/>
        </p:blipFill>
        <p:spPr bwMode="auto">
          <a:xfrm>
            <a:off x="5476048" y="4157472"/>
            <a:ext cx="468618" cy="12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1362452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3653442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2743200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564745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4101494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5035065" y="2891028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6400800" y="2891028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858000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6851744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5935308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6398559" y="4157472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1834727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511184" y="2891028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5968384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2273755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7307874" y="2891028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914400" y="4157472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5012797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299791" y="4157472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419100" y="932086"/>
            <a:ext cx="7962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Clinical trials have people with different characteristics so the disease or treatment might affect them differently</a:t>
            </a:r>
            <a:endParaRPr lang="en-US" sz="2800" dirty="0"/>
          </a:p>
        </p:txBody>
      </p:sp>
      <p:pic>
        <p:nvPicPr>
          <p:cNvPr id="35" name="Picture 3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916119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3657600" y="2891028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08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10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744915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228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+mj-lt"/>
              </a:rPr>
              <a:t>A Subgroup is </a:t>
            </a:r>
            <a:endParaRPr lang="en-US" sz="4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936486"/>
            <a:ext cx="803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group </a:t>
            </a:r>
            <a:r>
              <a:rPr lang="en-US" sz="2400" dirty="0"/>
              <a:t>of </a:t>
            </a:r>
            <a:r>
              <a:rPr lang="en-US" sz="2400" dirty="0" smtClean="0"/>
              <a:t>people </a:t>
            </a:r>
            <a:r>
              <a:rPr lang="en-US" sz="2400" dirty="0"/>
              <a:t>drawn from a larger </a:t>
            </a:r>
            <a:r>
              <a:rPr lang="en-US" sz="2400" dirty="0" smtClean="0"/>
              <a:t>group, such as by sex, race, ethnicity, age, or people with diabetes.    </a:t>
            </a:r>
            <a:endParaRPr lang="en-US" sz="2400" dirty="0"/>
          </a:p>
        </p:txBody>
      </p:sp>
      <p:pic>
        <p:nvPicPr>
          <p:cNvPr id="73" name="Picture 7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192285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2737000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488354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341107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8147994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950897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269232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918791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712319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675384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466526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8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1401530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8305800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246489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8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1835733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9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491207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9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358988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9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690191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9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2302797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9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797148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9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831597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9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800100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54380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9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105762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9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648896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0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058831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10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950969" y="522397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0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8456606" y="3478984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0" r="63119" b="79116"/>
          <a:stretch/>
        </p:blipFill>
        <p:spPr bwMode="auto">
          <a:xfrm>
            <a:off x="1234440" y="2642616"/>
            <a:ext cx="468618" cy="12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726948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Why study subgroups?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1"/>
            <a:ext cx="7924800" cy="4351337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FDA needs to insure the </a:t>
            </a:r>
            <a:r>
              <a:rPr lang="en-US" sz="2600" dirty="0" smtClean="0">
                <a:solidFill>
                  <a:schemeClr val="tx1"/>
                </a:solidFill>
              </a:rPr>
              <a:t>safety </a:t>
            </a:r>
            <a:r>
              <a:rPr lang="en-US" sz="2600" dirty="0">
                <a:solidFill>
                  <a:schemeClr val="tx1"/>
                </a:solidFill>
              </a:rPr>
              <a:t>and effectiveness of treatments for </a:t>
            </a:r>
            <a:r>
              <a:rPr lang="en-US" sz="2600" dirty="0" smtClean="0">
                <a:solidFill>
                  <a:schemeClr val="tx1"/>
                </a:solidFill>
              </a:rPr>
              <a:t>everyone.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This </a:t>
            </a:r>
            <a:r>
              <a:rPr lang="en-US" sz="2600" dirty="0">
                <a:solidFill>
                  <a:schemeClr val="tx1"/>
                </a:solidFill>
              </a:rPr>
              <a:t>requires </a:t>
            </a:r>
            <a:r>
              <a:rPr lang="en-US" sz="2600" dirty="0" smtClean="0">
                <a:solidFill>
                  <a:schemeClr val="tx1"/>
                </a:solidFill>
              </a:rPr>
              <a:t>studying groups with different characteristics. 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206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66993" cy="704187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Subgroup analysis is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11" y="774300"/>
            <a:ext cx="8229600" cy="1121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analyzing the safety and effectiveness data separately for a group of people.</a:t>
            </a:r>
            <a:endParaRPr lang="en-US" altLang="en-US" sz="2600" dirty="0" smtClean="0">
              <a:solidFill>
                <a:schemeClr val="tx1"/>
              </a:solidFill>
            </a:endParaRPr>
          </a:p>
          <a:p>
            <a:pPr algn="ctr"/>
            <a:endParaRPr lang="en-US" altLang="en-US" sz="2600" b="1" dirty="0"/>
          </a:p>
          <a:p>
            <a:pPr algn="ctr"/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632771" y="2033017"/>
            <a:ext cx="186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16D0"/>
                </a:solidFill>
              </a:rPr>
              <a:t>Is it safe for these people?</a:t>
            </a:r>
            <a:endParaRPr lang="en-US" dirty="0">
              <a:solidFill>
                <a:srgbClr val="1616D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941851" y="4173026"/>
            <a:ext cx="438133" cy="57641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13158" y="2727499"/>
            <a:ext cx="1111904" cy="542423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03666" y="3506439"/>
            <a:ext cx="186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16D0"/>
                </a:solidFill>
              </a:rPr>
              <a:t>How about these people?</a:t>
            </a:r>
            <a:endParaRPr lang="en-US" dirty="0">
              <a:solidFill>
                <a:srgbClr val="1616D0"/>
              </a:solidFill>
            </a:endParaRPr>
          </a:p>
        </p:txBody>
      </p:sp>
      <p:pic>
        <p:nvPicPr>
          <p:cNvPr id="46" name="Picture 4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744915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192285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2737000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488354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341107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8147994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950897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269232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918791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712319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675384" y="192860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466526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1401530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8305800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246489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1835733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491207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358988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6690191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2" r="1447" b="79210"/>
          <a:stretch/>
        </p:blipFill>
        <p:spPr bwMode="auto">
          <a:xfrm>
            <a:off x="2302797" y="4876800"/>
            <a:ext cx="46254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7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797148" y="4504111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8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831597" y="2713373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9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800100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54380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7105762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4648896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058831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4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8" r="50671" b="78977"/>
          <a:stretch/>
        </p:blipFill>
        <p:spPr bwMode="auto">
          <a:xfrm>
            <a:off x="5950969" y="5229534"/>
            <a:ext cx="45741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4" r="26185" b="78932"/>
          <a:stretch/>
        </p:blipFill>
        <p:spPr bwMode="auto">
          <a:xfrm>
            <a:off x="8466470" y="3469277"/>
            <a:ext cx="47260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Arrow Connector 38"/>
          <p:cNvCxnSpPr/>
          <p:nvPr/>
        </p:nvCxnSpPr>
        <p:spPr>
          <a:xfrm flipH="1">
            <a:off x="1796161" y="2851058"/>
            <a:ext cx="712850" cy="365893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06397" y="1887208"/>
            <a:ext cx="1866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616D0"/>
                </a:solidFill>
              </a:rPr>
              <a:t>Can we make a decision based on 1 person?</a:t>
            </a:r>
            <a:endParaRPr lang="en-US" dirty="0">
              <a:solidFill>
                <a:srgbClr val="1616D0"/>
              </a:solidFill>
            </a:endParaRPr>
          </a:p>
        </p:txBody>
      </p:sp>
      <p:pic>
        <p:nvPicPr>
          <p:cNvPr id="42" name="Picture 41" descr="diversity concept, vector people icon set Stock Vector - 1249492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0" r="63119" b="79116"/>
          <a:stretch/>
        </p:blipFill>
        <p:spPr bwMode="auto">
          <a:xfrm>
            <a:off x="1229449" y="2643558"/>
            <a:ext cx="468618" cy="12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Why is important to study diverse groups?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48" y="1320421"/>
            <a:ext cx="8229600" cy="1524000"/>
          </a:xfrm>
        </p:spPr>
        <p:txBody>
          <a:bodyPr>
            <a:no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Better understanding of diseases and treatments by looking at </a:t>
            </a:r>
            <a:r>
              <a:rPr lang="en-US" sz="2600" dirty="0">
                <a:solidFill>
                  <a:schemeClr val="tx1"/>
                </a:solidFill>
              </a:rPr>
              <a:t>the impact </a:t>
            </a:r>
            <a:r>
              <a:rPr lang="en-US" sz="2600" dirty="0" smtClean="0">
                <a:solidFill>
                  <a:schemeClr val="tx1"/>
                </a:solidFill>
              </a:rPr>
              <a:t>of sex, race, ethnicity, and age.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248" y="2819400"/>
            <a:ext cx="8153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Some people </a:t>
            </a:r>
            <a:r>
              <a:rPr lang="en-US" sz="2600" dirty="0"/>
              <a:t>respond to treatment differently due to genetics, lifestyle, hormones, body part size/shape, amount of body fat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676" y="44958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600" dirty="0" smtClean="0"/>
              <a:t>Need </a:t>
            </a:r>
            <a:r>
              <a:rPr lang="en-US" sz="2600" dirty="0"/>
              <a:t>enough participants of different groups to </a:t>
            </a:r>
            <a:r>
              <a:rPr lang="en-US" sz="2600" dirty="0" smtClean="0"/>
              <a:t>study safety </a:t>
            </a:r>
            <a:r>
              <a:rPr lang="en-US" sz="2600" dirty="0"/>
              <a:t>and </a:t>
            </a:r>
            <a:r>
              <a:rPr lang="en-US" sz="2600" dirty="0" smtClean="0"/>
              <a:t>effectiveness for each group.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411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11354</TotalTime>
  <Words>925</Words>
  <Application>Microsoft Office PowerPoint</Application>
  <PresentationFormat>On-screen Show (4:3)</PresentationFormat>
  <Paragraphs>247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Schoolbook</vt:lpstr>
      <vt:lpstr>Wingdings</vt:lpstr>
      <vt:lpstr>Wingdings 2</vt:lpstr>
      <vt:lpstr>View</vt:lpstr>
      <vt:lpstr>   </vt:lpstr>
      <vt:lpstr>The Ambien Story</vt:lpstr>
      <vt:lpstr>The Ambien Story</vt:lpstr>
      <vt:lpstr>Lessons Learned</vt:lpstr>
      <vt:lpstr>PowerPoint Presentation</vt:lpstr>
      <vt:lpstr>PowerPoint Presentation</vt:lpstr>
      <vt:lpstr>Why study subgroups?</vt:lpstr>
      <vt:lpstr>Subgroup analysis is</vt:lpstr>
      <vt:lpstr>Why is important to study diverse groups?</vt:lpstr>
      <vt:lpstr>PowerPoint Presentation</vt:lpstr>
      <vt:lpstr>Example 1 – Pink Viagra</vt:lpstr>
      <vt:lpstr>Example 1 – Pink Viagra</vt:lpstr>
      <vt:lpstr>Example 1 – Pink Viagra</vt:lpstr>
      <vt:lpstr>Example 2 –  Diabetes</vt:lpstr>
      <vt:lpstr>Example 2 –  Diabetes</vt:lpstr>
      <vt:lpstr>Example 2 –  Diabetes</vt:lpstr>
      <vt:lpstr>Example 3 –  Gout</vt:lpstr>
      <vt:lpstr>Example 3 –  Gout</vt:lpstr>
      <vt:lpstr>Pre-market and Post-approval Studies</vt:lpstr>
      <vt:lpstr>Post-approval Studies</vt:lpstr>
      <vt:lpstr>Subgroup Analysis is Important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Carol Jennings</dc:creator>
  <cp:lastModifiedBy>Stephanie</cp:lastModifiedBy>
  <cp:revision>246</cp:revision>
  <cp:lastPrinted>2014-09-24T21:04:29Z</cp:lastPrinted>
  <dcterms:created xsi:type="dcterms:W3CDTF">2014-09-12T13:54:06Z</dcterms:created>
  <dcterms:modified xsi:type="dcterms:W3CDTF">2017-06-02T00:34:24Z</dcterms:modified>
</cp:coreProperties>
</file>