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900863" cy="929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46" autoAdjust="0"/>
  </p:normalViewPr>
  <p:slideViewPr>
    <p:cSldViewPr>
      <p:cViewPr>
        <p:scale>
          <a:sx n="57" d="100"/>
          <a:sy n="57" d="100"/>
        </p:scale>
        <p:origin x="-232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892" y="0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3F860E0E-FBFE-490E-B56A-52D8239C68A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5444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892" y="8825444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1FE00E2-5CF9-4844-8E31-C57E3E51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906" y="1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D2BC-F0E9-4379-A703-97CF92FCC295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87" y="4413421"/>
            <a:ext cx="5520690" cy="4181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712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906" y="8824712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91EE7-2783-4C40-9918-69E0344E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 perception of how much they’ve slept</a:t>
            </a:r>
          </a:p>
          <a:p>
            <a:r>
              <a:rPr lang="en-US" dirty="0" smtClean="0"/>
              <a:t>Can’t report how long you were awake</a:t>
            </a:r>
            <a:r>
              <a:rPr lang="en-US" baseline="0" dirty="0" smtClean="0"/>
              <a:t> at night because you can’t remember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Wake after onset to persistent sleep</a:t>
            </a:r>
          </a:p>
          <a:p>
            <a:r>
              <a:rPr lang="en-US" dirty="0" smtClean="0"/>
              <a:t>Area under the concentration-time</a:t>
            </a:r>
            <a:r>
              <a:rPr lang="en-US" baseline="0" dirty="0" smtClean="0"/>
              <a:t> curve (determines the total drug exposure over a period of time)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Point out placebo and dosages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Red is older adults, blue is younger adults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See improvement with placebo for younger adults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Don’t see an improvement in sleep maintenance with increased dose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 to the onset of Persistent Sleep (LPS)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Point out comparison of placebo to other doses; red vs blue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Small difference between placebo and drug – not necessarily maintained over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See improvement with placebo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Again no improvement with increased dose, so not sure that a high dose should be recommended over low dose – not more effective but more adverse events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1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 dose related, so we need</a:t>
            </a:r>
            <a:r>
              <a:rPr lang="en-US" baseline="0" dirty="0" smtClean="0"/>
              <a:t> to determine the appropriate dose</a:t>
            </a:r>
          </a:p>
          <a:p>
            <a:r>
              <a:rPr lang="en-US" baseline="0" dirty="0" smtClean="0"/>
              <a:t>LD = 10-15mg  </a:t>
            </a:r>
          </a:p>
          <a:p>
            <a:r>
              <a:rPr lang="en-US" baseline="0" dirty="0" smtClean="0"/>
              <a:t>HD = 30-40mg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1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 are reliably aware</a:t>
            </a:r>
            <a:r>
              <a:rPr lang="en-US" baseline="0" dirty="0" smtClean="0"/>
              <a:t> of impairment and being sleepy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subjects</a:t>
            </a:r>
            <a:r>
              <a:rPr lang="en-US" baseline="0" dirty="0" smtClean="0"/>
              <a:t> &gt;=65 years</a:t>
            </a:r>
          </a:p>
          <a:p>
            <a:r>
              <a:rPr lang="en-US" dirty="0" smtClean="0"/>
              <a:t>28 subjects 21-64 years</a:t>
            </a:r>
          </a:p>
          <a:p>
            <a:r>
              <a:rPr lang="en-US" dirty="0" smtClean="0"/>
              <a:t>Evaluation</a:t>
            </a:r>
            <a:r>
              <a:rPr lang="en-US" baseline="0" dirty="0" smtClean="0"/>
              <a:t> ~9 hours after taking dose</a:t>
            </a:r>
          </a:p>
          <a:p>
            <a:r>
              <a:rPr lang="en-US" baseline="0" dirty="0" smtClean="0"/>
              <a:t>4 period crossover study – all patients received each dose (LD, HD, placebo, active control (</a:t>
            </a:r>
            <a:r>
              <a:rPr lang="en-US" baseline="0" dirty="0" err="1" smtClean="0"/>
              <a:t>Zopiclone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SDLP of 2.4cm or &gt; is same as blood alcohol of 0.05%</a:t>
            </a:r>
          </a:p>
          <a:p>
            <a:r>
              <a:rPr lang="en-US" baseline="0" dirty="0" smtClean="0"/>
              <a:t>4 women stopped 5 driving tests because of somnolence ( 2 after 40mg first night/day; 1 after 20mg after first night/day; 1 after 20mg after 1 </a:t>
            </a:r>
            <a:r>
              <a:rPr lang="en-US" baseline="0" dirty="0" err="1" smtClean="0"/>
              <a:t>wk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Motor vehicle accidents at 3, 6, and/or 12 month – similar number across placebo, LD, HD</a:t>
            </a:r>
          </a:p>
          <a:p>
            <a:r>
              <a:rPr lang="en-US" baseline="0" dirty="0" smtClean="0"/>
              <a:t>Placebo 3mo: 0.9% (MVA)/1.3%(Citations); 6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: 1.3%/1.5%;  12mo: 1.4%/2% </a:t>
            </a:r>
          </a:p>
          <a:p>
            <a:r>
              <a:rPr lang="en-US" baseline="0" dirty="0" smtClean="0"/>
              <a:t>LD          3mo: 1.2%/1.8%                           ;  6mo: 1.2%/2.3%;</a:t>
            </a:r>
          </a:p>
          <a:p>
            <a:r>
              <a:rPr lang="en-US" baseline="0" dirty="0" smtClean="0"/>
              <a:t>HD         3mo: 1.4%/2%                              ;                             ;  12mo: 1.5%/2.7%</a:t>
            </a:r>
          </a:p>
          <a:p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9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have a ton of data since people are sleeping or people around them are sleeping</a:t>
            </a:r>
          </a:p>
          <a:p>
            <a:r>
              <a:rPr lang="en-US" dirty="0" err="1" smtClean="0"/>
              <a:t>Polysomnography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8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9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13587" r="19027" b="66194"/>
          <a:stretch/>
        </p:blipFill>
        <p:spPr bwMode="auto">
          <a:xfrm>
            <a:off x="0" y="-35888"/>
            <a:ext cx="9144000" cy="16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828800"/>
            <a:ext cx="5867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Belsomra</a:t>
            </a:r>
            <a:r>
              <a:rPr lang="en-US" sz="5400" dirty="0" smtClean="0"/>
              <a:t> Safety and Efficacy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22219" y="4121826"/>
            <a:ext cx="729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Presented by NCHR at Patient Training Workshop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</a:t>
            </a:r>
            <a:r>
              <a:rPr lang="en-US" sz="1600" dirty="0" smtClean="0"/>
              <a:t> adapted </a:t>
            </a:r>
            <a:r>
              <a:rPr lang="en-US" sz="1600" dirty="0"/>
              <a:t>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2843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13571" r="19080" b="2499"/>
          <a:stretch/>
        </p:blipFill>
        <p:spPr bwMode="auto">
          <a:xfrm>
            <a:off x="19594" y="-1"/>
            <a:ext cx="9124406" cy="688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6619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13750" r="19180" b="6250"/>
          <a:stretch/>
        </p:blipFill>
        <p:spPr bwMode="auto">
          <a:xfrm>
            <a:off x="0" y="4354"/>
            <a:ext cx="9180078" cy="654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2895600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981200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35287" y="1853624"/>
            <a:ext cx="19720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latin typeface="Arial"/>
                <a:cs typeface="Arial"/>
              </a:rPr>
              <a:t>Belsomra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752636"/>
            <a:ext cx="19720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latin typeface="Arial"/>
                <a:cs typeface="Arial"/>
              </a:rPr>
              <a:t>Belsomra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96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1964" r="19481" b="6250"/>
          <a:stretch/>
        </p:blipFill>
        <p:spPr bwMode="auto">
          <a:xfrm>
            <a:off x="-23949" y="0"/>
            <a:ext cx="9225024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381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4821" r="19080" b="2321"/>
          <a:stretch/>
        </p:blipFill>
        <p:spPr bwMode="auto">
          <a:xfrm>
            <a:off x="0" y="0"/>
            <a:ext cx="916419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6781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2857" r="19481" b="6250"/>
          <a:stretch/>
        </p:blipFill>
        <p:spPr bwMode="auto">
          <a:xfrm>
            <a:off x="0" y="0"/>
            <a:ext cx="9144000" cy="66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7292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3393" r="19381" b="3393"/>
          <a:stretch/>
        </p:blipFill>
        <p:spPr bwMode="auto">
          <a:xfrm>
            <a:off x="0" y="0"/>
            <a:ext cx="9144000" cy="682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9199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Safety concerns</a:t>
            </a:r>
          </a:p>
          <a:p>
            <a:r>
              <a:rPr lang="en-US" sz="4400" dirty="0" smtClean="0"/>
              <a:t>Objective efficacy results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11785" r="19180" b="71612"/>
          <a:stretch/>
        </p:blipFill>
        <p:spPr bwMode="auto">
          <a:xfrm>
            <a:off x="-28302" y="0"/>
            <a:ext cx="9172302" cy="13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4485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1607" r="19180" b="6249"/>
          <a:stretch/>
        </p:blipFill>
        <p:spPr bwMode="auto">
          <a:xfrm>
            <a:off x="15239" y="69"/>
            <a:ext cx="9125355" cy="670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03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6783" r="19281" b="2321"/>
          <a:stretch/>
        </p:blipFill>
        <p:spPr bwMode="auto">
          <a:xfrm>
            <a:off x="29308" y="1828800"/>
            <a:ext cx="9144000" cy="5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4821" r="19281" b="73398"/>
          <a:stretch/>
        </p:blipFill>
        <p:spPr bwMode="auto">
          <a:xfrm>
            <a:off x="0" y="11723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838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Daytime Somnolence 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029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4642" r="19080" b="3215"/>
          <a:stretch/>
        </p:blipFill>
        <p:spPr bwMode="auto">
          <a:xfrm>
            <a:off x="0" y="-21492"/>
            <a:ext cx="9154694" cy="672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28509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2679" r="19079" b="4286"/>
          <a:stretch/>
        </p:blipFill>
        <p:spPr bwMode="auto">
          <a:xfrm>
            <a:off x="0" y="15240"/>
            <a:ext cx="9138494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179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11160" r="19278" b="18061"/>
          <a:stretch/>
        </p:blipFill>
        <p:spPr bwMode="auto">
          <a:xfrm>
            <a:off x="0" y="0"/>
            <a:ext cx="9149584" cy="57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741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34190" r="19079" b="4821"/>
          <a:stretch/>
        </p:blipFill>
        <p:spPr bwMode="auto">
          <a:xfrm>
            <a:off x="0" y="2266105"/>
            <a:ext cx="9144000" cy="49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1249" r="19079" b="76890"/>
          <a:stretch/>
        </p:blipFill>
        <p:spPr bwMode="auto">
          <a:xfrm>
            <a:off x="0" y="1"/>
            <a:ext cx="9144000" cy="9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Unconscious Nighttime Behavior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65 year old man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27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1250" r="19381" b="6250"/>
          <a:stretch/>
        </p:blipFill>
        <p:spPr bwMode="auto">
          <a:xfrm>
            <a:off x="-1" y="0"/>
            <a:ext cx="914515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1733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515</Words>
  <Application>Microsoft Office PowerPoint</Application>
  <PresentationFormat>On-screen Show (4:3)</PresentationFormat>
  <Paragraphs>70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Unconscious Nighttime Behavior 65 year 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Carol Jennings</dc:creator>
  <cp:lastModifiedBy>NCHR</cp:lastModifiedBy>
  <cp:revision>22</cp:revision>
  <cp:lastPrinted>2016-06-02T14:54:12Z</cp:lastPrinted>
  <dcterms:created xsi:type="dcterms:W3CDTF">2016-06-02T12:41:19Z</dcterms:created>
  <dcterms:modified xsi:type="dcterms:W3CDTF">2017-06-09T14:50:32Z</dcterms:modified>
</cp:coreProperties>
</file>