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handoutMasterIdLst>
    <p:handoutMasterId r:id="rId29"/>
  </p:handoutMasterIdLst>
  <p:sldIdLst>
    <p:sldId id="256" r:id="rId2"/>
    <p:sldId id="265" r:id="rId3"/>
    <p:sldId id="266" r:id="rId4"/>
    <p:sldId id="267" r:id="rId5"/>
    <p:sldId id="268" r:id="rId6"/>
    <p:sldId id="269" r:id="rId7"/>
    <p:sldId id="270" r:id="rId8"/>
    <p:sldId id="282" r:id="rId9"/>
    <p:sldId id="274" r:id="rId10"/>
    <p:sldId id="275" r:id="rId11"/>
    <p:sldId id="279" r:id="rId12"/>
    <p:sldId id="276" r:id="rId13"/>
    <p:sldId id="271" r:id="rId14"/>
    <p:sldId id="283" r:id="rId15"/>
    <p:sldId id="277" r:id="rId16"/>
    <p:sldId id="278" r:id="rId17"/>
    <p:sldId id="281" r:id="rId18"/>
    <p:sldId id="257" r:id="rId19"/>
    <p:sldId id="280" r:id="rId20"/>
    <p:sldId id="259" r:id="rId21"/>
    <p:sldId id="272" r:id="rId22"/>
    <p:sldId id="273" r:id="rId23"/>
    <p:sldId id="260" r:id="rId24"/>
    <p:sldId id="261" r:id="rId25"/>
    <p:sldId id="262" r:id="rId26"/>
    <p:sldId id="263" r:id="rId27"/>
  </p:sldIdLst>
  <p:sldSz cx="12192000" cy="6858000"/>
  <p:notesSz cx="9236075"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9" autoAdjust="0"/>
    <p:restoredTop sz="70615" autoAdjust="0"/>
  </p:normalViewPr>
  <p:slideViewPr>
    <p:cSldViewPr snapToGrid="0">
      <p:cViewPr varScale="1">
        <p:scale>
          <a:sx n="64" d="100"/>
          <a:sy n="64" d="100"/>
        </p:scale>
        <p:origin x="-156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1674" y="-78"/>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7F767-940C-42F7-9A5D-ED031353C228}" type="doc">
      <dgm:prSet loTypeId="urn:microsoft.com/office/officeart/2005/8/layout/hProcess9" loCatId="process" qsTypeId="urn:microsoft.com/office/officeart/2005/8/quickstyle/simple1" qsCatId="simple" csTypeId="urn:microsoft.com/office/officeart/2005/8/colors/accent1_2" csCatId="accent1" phldr="1"/>
      <dgm:spPr/>
    </dgm:pt>
    <dgm:pt modelId="{E247BE0A-377B-43A2-B6BA-79BA0A35A9FE}">
      <dgm:prSet phldrT="[Text]" custT="1"/>
      <dgm:spPr/>
      <dgm:t>
        <a:bodyPr/>
        <a:lstStyle/>
        <a:p>
          <a:r>
            <a:rPr lang="en-US" sz="2900" b="1" dirty="0" smtClean="0"/>
            <a:t>Advise</a:t>
          </a:r>
          <a:endParaRPr lang="en-US" sz="2900" b="1" dirty="0"/>
        </a:p>
      </dgm:t>
    </dgm:pt>
    <dgm:pt modelId="{21096EFD-BA38-4DD4-B43C-5E1891E39056}" type="parTrans" cxnId="{BE03439C-5D6A-41C3-ACD2-31B63B8163FA}">
      <dgm:prSet/>
      <dgm:spPr/>
      <dgm:t>
        <a:bodyPr/>
        <a:lstStyle/>
        <a:p>
          <a:endParaRPr lang="en-US"/>
        </a:p>
      </dgm:t>
    </dgm:pt>
    <dgm:pt modelId="{A8EA2211-A7E9-4483-A7D2-793D437ACBB6}" type="sibTrans" cxnId="{BE03439C-5D6A-41C3-ACD2-31B63B8163FA}">
      <dgm:prSet/>
      <dgm:spPr/>
      <dgm:t>
        <a:bodyPr/>
        <a:lstStyle/>
        <a:p>
          <a:endParaRPr lang="en-US"/>
        </a:p>
      </dgm:t>
    </dgm:pt>
    <dgm:pt modelId="{024309B4-88A3-4E0B-8E55-5FD954AF781C}">
      <dgm:prSet phldrT="[Text]" custT="1"/>
      <dgm:spPr/>
      <dgm:t>
        <a:bodyPr/>
        <a:lstStyle/>
        <a:p>
          <a:r>
            <a:rPr lang="en-US" sz="2900" b="1" dirty="0" smtClean="0"/>
            <a:t>Design</a:t>
          </a:r>
          <a:endParaRPr lang="en-US" sz="2900" b="1" dirty="0"/>
        </a:p>
      </dgm:t>
    </dgm:pt>
    <dgm:pt modelId="{AA65B0F4-971E-4AC9-94FB-FBF290A8CE60}" type="parTrans" cxnId="{F38CD952-1E32-4AF4-9B2B-97440CDE3BE1}">
      <dgm:prSet/>
      <dgm:spPr/>
      <dgm:t>
        <a:bodyPr/>
        <a:lstStyle/>
        <a:p>
          <a:endParaRPr lang="en-US"/>
        </a:p>
      </dgm:t>
    </dgm:pt>
    <dgm:pt modelId="{E9021A6F-F95E-4C0F-98A2-7E50770C670F}" type="sibTrans" cxnId="{F38CD952-1E32-4AF4-9B2B-97440CDE3BE1}">
      <dgm:prSet/>
      <dgm:spPr/>
      <dgm:t>
        <a:bodyPr/>
        <a:lstStyle/>
        <a:p>
          <a:endParaRPr lang="en-US"/>
        </a:p>
      </dgm:t>
    </dgm:pt>
    <dgm:pt modelId="{B3A5231D-83AE-4BE1-97D0-B13E848BF3B7}">
      <dgm:prSet phldrT="[Text]" custT="1"/>
      <dgm:spPr/>
      <dgm:t>
        <a:bodyPr/>
        <a:lstStyle/>
        <a:p>
          <a:r>
            <a:rPr lang="en-US" sz="2900" b="1" dirty="0" smtClean="0"/>
            <a:t>Review</a:t>
          </a:r>
          <a:endParaRPr lang="en-US" sz="2900" b="1" dirty="0"/>
        </a:p>
      </dgm:t>
    </dgm:pt>
    <dgm:pt modelId="{CE335A4B-57B1-4613-8908-997D037EF8B6}" type="parTrans" cxnId="{0C86ADFC-D156-49BC-9F89-5E6765A081DC}">
      <dgm:prSet/>
      <dgm:spPr/>
      <dgm:t>
        <a:bodyPr/>
        <a:lstStyle/>
        <a:p>
          <a:endParaRPr lang="en-US"/>
        </a:p>
      </dgm:t>
    </dgm:pt>
    <dgm:pt modelId="{2E371C5A-155D-47A2-AAAE-1D7D85311C89}" type="sibTrans" cxnId="{0C86ADFC-D156-49BC-9F89-5E6765A081DC}">
      <dgm:prSet/>
      <dgm:spPr/>
      <dgm:t>
        <a:bodyPr/>
        <a:lstStyle/>
        <a:p>
          <a:endParaRPr lang="en-US"/>
        </a:p>
      </dgm:t>
    </dgm:pt>
    <dgm:pt modelId="{1B0092AB-AEF0-4B21-95C5-F9CF929FA340}">
      <dgm:prSet phldrT="[Text]" custT="1"/>
      <dgm:spPr/>
      <dgm:t>
        <a:bodyPr/>
        <a:lstStyle/>
        <a:p>
          <a:r>
            <a:rPr lang="en-US" sz="2900" b="1" dirty="0" smtClean="0"/>
            <a:t>Disseminate</a:t>
          </a:r>
          <a:endParaRPr lang="en-US" sz="2900" b="1" dirty="0"/>
        </a:p>
      </dgm:t>
    </dgm:pt>
    <dgm:pt modelId="{E3B1D7E3-6DAB-4306-832C-4E373EAE370E}" type="parTrans" cxnId="{E5DBC983-7DDC-4739-86E7-71EF18F99961}">
      <dgm:prSet/>
      <dgm:spPr/>
      <dgm:t>
        <a:bodyPr/>
        <a:lstStyle/>
        <a:p>
          <a:endParaRPr lang="en-US"/>
        </a:p>
      </dgm:t>
    </dgm:pt>
    <dgm:pt modelId="{A536DC4E-ED0E-4DFF-843E-68FC188F08BE}" type="sibTrans" cxnId="{E5DBC983-7DDC-4739-86E7-71EF18F99961}">
      <dgm:prSet/>
      <dgm:spPr/>
      <dgm:t>
        <a:bodyPr/>
        <a:lstStyle/>
        <a:p>
          <a:endParaRPr lang="en-US"/>
        </a:p>
      </dgm:t>
    </dgm:pt>
    <dgm:pt modelId="{24F34856-35B9-4153-9A9A-A94F0C4E8A3A}" type="pres">
      <dgm:prSet presAssocID="{CA97F767-940C-42F7-9A5D-ED031353C228}" presName="CompostProcess" presStyleCnt="0">
        <dgm:presLayoutVars>
          <dgm:dir/>
          <dgm:resizeHandles val="exact"/>
        </dgm:presLayoutVars>
      </dgm:prSet>
      <dgm:spPr/>
    </dgm:pt>
    <dgm:pt modelId="{068C2B23-5431-4C0B-9207-1C19EB3E178F}" type="pres">
      <dgm:prSet presAssocID="{CA97F767-940C-42F7-9A5D-ED031353C228}" presName="arrow" presStyleLbl="bgShp" presStyleIdx="0" presStyleCnt="1"/>
      <dgm:spPr/>
    </dgm:pt>
    <dgm:pt modelId="{4292B22B-7AA0-4A6A-A842-C0130226E748}" type="pres">
      <dgm:prSet presAssocID="{CA97F767-940C-42F7-9A5D-ED031353C228}" presName="linearProcess" presStyleCnt="0"/>
      <dgm:spPr/>
    </dgm:pt>
    <dgm:pt modelId="{D2A7DE90-E9E2-411A-B410-B542EC2C17DD}" type="pres">
      <dgm:prSet presAssocID="{E247BE0A-377B-43A2-B6BA-79BA0A35A9FE}" presName="textNode" presStyleLbl="node1" presStyleIdx="0" presStyleCnt="4">
        <dgm:presLayoutVars>
          <dgm:bulletEnabled val="1"/>
        </dgm:presLayoutVars>
      </dgm:prSet>
      <dgm:spPr/>
      <dgm:t>
        <a:bodyPr/>
        <a:lstStyle/>
        <a:p>
          <a:endParaRPr lang="en-US"/>
        </a:p>
      </dgm:t>
    </dgm:pt>
    <dgm:pt modelId="{8E56DDAD-A535-4436-9111-19642D576696}" type="pres">
      <dgm:prSet presAssocID="{A8EA2211-A7E9-4483-A7D2-793D437ACBB6}" presName="sibTrans" presStyleCnt="0"/>
      <dgm:spPr/>
    </dgm:pt>
    <dgm:pt modelId="{23D5A4F9-AA01-41CE-B6FC-533F70E799C8}" type="pres">
      <dgm:prSet presAssocID="{024309B4-88A3-4E0B-8E55-5FD954AF781C}" presName="textNode" presStyleLbl="node1" presStyleIdx="1" presStyleCnt="4">
        <dgm:presLayoutVars>
          <dgm:bulletEnabled val="1"/>
        </dgm:presLayoutVars>
      </dgm:prSet>
      <dgm:spPr/>
      <dgm:t>
        <a:bodyPr/>
        <a:lstStyle/>
        <a:p>
          <a:endParaRPr lang="en-US"/>
        </a:p>
      </dgm:t>
    </dgm:pt>
    <dgm:pt modelId="{D68E9EC1-2388-48E2-A281-35BDEB3DA138}" type="pres">
      <dgm:prSet presAssocID="{E9021A6F-F95E-4C0F-98A2-7E50770C670F}" presName="sibTrans" presStyleCnt="0"/>
      <dgm:spPr/>
    </dgm:pt>
    <dgm:pt modelId="{F129B644-9B76-46E1-88D8-8CF8B8B335A1}" type="pres">
      <dgm:prSet presAssocID="{B3A5231D-83AE-4BE1-97D0-B13E848BF3B7}" presName="textNode" presStyleLbl="node1" presStyleIdx="2" presStyleCnt="4">
        <dgm:presLayoutVars>
          <dgm:bulletEnabled val="1"/>
        </dgm:presLayoutVars>
      </dgm:prSet>
      <dgm:spPr/>
      <dgm:t>
        <a:bodyPr/>
        <a:lstStyle/>
        <a:p>
          <a:endParaRPr lang="en-US"/>
        </a:p>
      </dgm:t>
    </dgm:pt>
    <dgm:pt modelId="{5811F69B-106F-435A-9605-8D469A9E1DBE}" type="pres">
      <dgm:prSet presAssocID="{2E371C5A-155D-47A2-AAAE-1D7D85311C89}" presName="sibTrans" presStyleCnt="0"/>
      <dgm:spPr/>
    </dgm:pt>
    <dgm:pt modelId="{936B8404-7244-426B-BF02-F7D6F99A1CBC}" type="pres">
      <dgm:prSet presAssocID="{1B0092AB-AEF0-4B21-95C5-F9CF929FA340}" presName="textNode" presStyleLbl="node1" presStyleIdx="3" presStyleCnt="4">
        <dgm:presLayoutVars>
          <dgm:bulletEnabled val="1"/>
        </dgm:presLayoutVars>
      </dgm:prSet>
      <dgm:spPr/>
      <dgm:t>
        <a:bodyPr/>
        <a:lstStyle/>
        <a:p>
          <a:endParaRPr lang="en-US"/>
        </a:p>
      </dgm:t>
    </dgm:pt>
  </dgm:ptLst>
  <dgm:cxnLst>
    <dgm:cxn modelId="{0C86ADFC-D156-49BC-9F89-5E6765A081DC}" srcId="{CA97F767-940C-42F7-9A5D-ED031353C228}" destId="{B3A5231D-83AE-4BE1-97D0-B13E848BF3B7}" srcOrd="2" destOrd="0" parTransId="{CE335A4B-57B1-4613-8908-997D037EF8B6}" sibTransId="{2E371C5A-155D-47A2-AAAE-1D7D85311C89}"/>
    <dgm:cxn modelId="{7EE9B006-1D25-4185-A398-34ECA895EBB0}" type="presOf" srcId="{E247BE0A-377B-43A2-B6BA-79BA0A35A9FE}" destId="{D2A7DE90-E9E2-411A-B410-B542EC2C17DD}" srcOrd="0" destOrd="0" presId="urn:microsoft.com/office/officeart/2005/8/layout/hProcess9"/>
    <dgm:cxn modelId="{D1D08E6B-F55C-498D-B40F-44806BF3BCB9}" type="presOf" srcId="{024309B4-88A3-4E0B-8E55-5FD954AF781C}" destId="{23D5A4F9-AA01-41CE-B6FC-533F70E799C8}" srcOrd="0" destOrd="0" presId="urn:microsoft.com/office/officeart/2005/8/layout/hProcess9"/>
    <dgm:cxn modelId="{AB8EF970-88E2-43AF-B6C2-4280369E98E0}" type="presOf" srcId="{1B0092AB-AEF0-4B21-95C5-F9CF929FA340}" destId="{936B8404-7244-426B-BF02-F7D6F99A1CBC}" srcOrd="0" destOrd="0" presId="urn:microsoft.com/office/officeart/2005/8/layout/hProcess9"/>
    <dgm:cxn modelId="{BE03439C-5D6A-41C3-ACD2-31B63B8163FA}" srcId="{CA97F767-940C-42F7-9A5D-ED031353C228}" destId="{E247BE0A-377B-43A2-B6BA-79BA0A35A9FE}" srcOrd="0" destOrd="0" parTransId="{21096EFD-BA38-4DD4-B43C-5E1891E39056}" sibTransId="{A8EA2211-A7E9-4483-A7D2-793D437ACBB6}"/>
    <dgm:cxn modelId="{E5DBC983-7DDC-4739-86E7-71EF18F99961}" srcId="{CA97F767-940C-42F7-9A5D-ED031353C228}" destId="{1B0092AB-AEF0-4B21-95C5-F9CF929FA340}" srcOrd="3" destOrd="0" parTransId="{E3B1D7E3-6DAB-4306-832C-4E373EAE370E}" sibTransId="{A536DC4E-ED0E-4DFF-843E-68FC188F08BE}"/>
    <dgm:cxn modelId="{F38CD952-1E32-4AF4-9B2B-97440CDE3BE1}" srcId="{CA97F767-940C-42F7-9A5D-ED031353C228}" destId="{024309B4-88A3-4E0B-8E55-5FD954AF781C}" srcOrd="1" destOrd="0" parTransId="{AA65B0F4-971E-4AC9-94FB-FBF290A8CE60}" sibTransId="{E9021A6F-F95E-4C0F-98A2-7E50770C670F}"/>
    <dgm:cxn modelId="{5AAC54EB-71B3-4073-9AC9-652D0BE40305}" type="presOf" srcId="{CA97F767-940C-42F7-9A5D-ED031353C228}" destId="{24F34856-35B9-4153-9A9A-A94F0C4E8A3A}" srcOrd="0" destOrd="0" presId="urn:microsoft.com/office/officeart/2005/8/layout/hProcess9"/>
    <dgm:cxn modelId="{269775E9-B01E-4FA8-A275-CF57AF9F1C75}" type="presOf" srcId="{B3A5231D-83AE-4BE1-97D0-B13E848BF3B7}" destId="{F129B644-9B76-46E1-88D8-8CF8B8B335A1}" srcOrd="0" destOrd="0" presId="urn:microsoft.com/office/officeart/2005/8/layout/hProcess9"/>
    <dgm:cxn modelId="{D795258D-8E40-4F9A-ABA4-32A290AEACD8}" type="presParOf" srcId="{24F34856-35B9-4153-9A9A-A94F0C4E8A3A}" destId="{068C2B23-5431-4C0B-9207-1C19EB3E178F}" srcOrd="0" destOrd="0" presId="urn:microsoft.com/office/officeart/2005/8/layout/hProcess9"/>
    <dgm:cxn modelId="{69ED7CDA-E43D-4875-A592-28CE88C50164}" type="presParOf" srcId="{24F34856-35B9-4153-9A9A-A94F0C4E8A3A}" destId="{4292B22B-7AA0-4A6A-A842-C0130226E748}" srcOrd="1" destOrd="0" presId="urn:microsoft.com/office/officeart/2005/8/layout/hProcess9"/>
    <dgm:cxn modelId="{3EABE1FA-41BB-4D96-8CFD-73F85AF96A7B}" type="presParOf" srcId="{4292B22B-7AA0-4A6A-A842-C0130226E748}" destId="{D2A7DE90-E9E2-411A-B410-B542EC2C17DD}" srcOrd="0" destOrd="0" presId="urn:microsoft.com/office/officeart/2005/8/layout/hProcess9"/>
    <dgm:cxn modelId="{49D13E79-E057-471A-BB0F-195B7EA16D50}" type="presParOf" srcId="{4292B22B-7AA0-4A6A-A842-C0130226E748}" destId="{8E56DDAD-A535-4436-9111-19642D576696}" srcOrd="1" destOrd="0" presId="urn:microsoft.com/office/officeart/2005/8/layout/hProcess9"/>
    <dgm:cxn modelId="{A38CD61E-8DAD-4AFF-98D3-DE86F9D3345E}" type="presParOf" srcId="{4292B22B-7AA0-4A6A-A842-C0130226E748}" destId="{23D5A4F9-AA01-41CE-B6FC-533F70E799C8}" srcOrd="2" destOrd="0" presId="urn:microsoft.com/office/officeart/2005/8/layout/hProcess9"/>
    <dgm:cxn modelId="{C30E5FEA-7372-49F8-8226-229F641D977D}" type="presParOf" srcId="{4292B22B-7AA0-4A6A-A842-C0130226E748}" destId="{D68E9EC1-2388-48E2-A281-35BDEB3DA138}" srcOrd="3" destOrd="0" presId="urn:microsoft.com/office/officeart/2005/8/layout/hProcess9"/>
    <dgm:cxn modelId="{F0F41F3E-D08F-4068-BEFB-2FF80D3E45FB}" type="presParOf" srcId="{4292B22B-7AA0-4A6A-A842-C0130226E748}" destId="{F129B644-9B76-46E1-88D8-8CF8B8B335A1}" srcOrd="4" destOrd="0" presId="urn:microsoft.com/office/officeart/2005/8/layout/hProcess9"/>
    <dgm:cxn modelId="{F9BF5ABC-F4FB-446B-A11B-77373E7ACDA9}" type="presParOf" srcId="{4292B22B-7AA0-4A6A-A842-C0130226E748}" destId="{5811F69B-106F-435A-9605-8D469A9E1DBE}" srcOrd="5" destOrd="0" presId="urn:microsoft.com/office/officeart/2005/8/layout/hProcess9"/>
    <dgm:cxn modelId="{CE4FE325-13CB-4003-9D0C-59CBB346B382}" type="presParOf" srcId="{4292B22B-7AA0-4A6A-A842-C0130226E748}" destId="{936B8404-7244-426B-BF02-F7D6F99A1CB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1639" y="0"/>
            <a:ext cx="4002299" cy="350520"/>
          </a:xfrm>
          <a:prstGeom prst="rect">
            <a:avLst/>
          </a:prstGeom>
        </p:spPr>
        <p:txBody>
          <a:bodyPr vert="horz" lIns="91440" tIns="45720" rIns="91440" bIns="45720" rtlCol="0"/>
          <a:lstStyle>
            <a:lvl1pPr algn="r">
              <a:defRPr sz="1200"/>
            </a:lvl1pPr>
          </a:lstStyle>
          <a:p>
            <a:fld id="{40C677B4-B0D5-45CE-A739-49A7B6175F7D}" type="datetimeFigureOut">
              <a:rPr lang="en-US" smtClean="0"/>
              <a:t>11/15/2016</a:t>
            </a:fld>
            <a:endParaRPr lang="en-US"/>
          </a:p>
        </p:txBody>
      </p:sp>
      <p:sp>
        <p:nvSpPr>
          <p:cNvPr id="4" name="Footer Placeholder 3"/>
          <p:cNvSpPr>
            <a:spLocks noGrp="1"/>
          </p:cNvSpPr>
          <p:nvPr>
            <p:ph type="ftr" sz="quarter" idx="2"/>
          </p:nvPr>
        </p:nvSpPr>
        <p:spPr>
          <a:xfrm>
            <a:off x="0" y="6658664"/>
            <a:ext cx="4002299" cy="3505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0520"/>
          </a:xfrm>
          <a:prstGeom prst="rect">
            <a:avLst/>
          </a:prstGeom>
        </p:spPr>
        <p:txBody>
          <a:bodyPr vert="horz" lIns="91440" tIns="45720" rIns="91440" bIns="45720" rtlCol="0" anchor="b"/>
          <a:lstStyle>
            <a:lvl1pPr algn="r">
              <a:defRPr sz="1200"/>
            </a:lvl1pPr>
          </a:lstStyle>
          <a:p>
            <a:fld id="{AE0F4BEE-D142-4ADC-A6F1-F6011F17A8A6}" type="slidenum">
              <a:rPr lang="en-US" smtClean="0"/>
              <a:t>‹#›</a:t>
            </a:fld>
            <a:endParaRPr lang="en-US"/>
          </a:p>
        </p:txBody>
      </p:sp>
    </p:spTree>
    <p:extLst>
      <p:ext uri="{BB962C8B-B14F-4D97-AF65-F5344CB8AC3E}">
        <p14:creationId xmlns:p14="http://schemas.microsoft.com/office/powerpoint/2010/main" val="338501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1639" y="1"/>
            <a:ext cx="4002299" cy="351737"/>
          </a:xfrm>
          <a:prstGeom prst="rect">
            <a:avLst/>
          </a:prstGeom>
        </p:spPr>
        <p:txBody>
          <a:bodyPr vert="horz" lIns="91440" tIns="45720" rIns="91440" bIns="45720" rtlCol="0"/>
          <a:lstStyle>
            <a:lvl1pPr algn="r">
              <a:defRPr sz="1200"/>
            </a:lvl1pPr>
          </a:lstStyle>
          <a:p>
            <a:fld id="{DFD7EAF7-3EB3-48DD-B4C8-49340A3E1C24}" type="datetimeFigureOut">
              <a:rPr lang="en-US" smtClean="0"/>
              <a:t>11/15/2016</a:t>
            </a:fld>
            <a:endParaRPr lang="en-US"/>
          </a:p>
        </p:txBody>
      </p:sp>
      <p:sp>
        <p:nvSpPr>
          <p:cNvPr id="4" name="Slide Image Placeholder 3"/>
          <p:cNvSpPr>
            <a:spLocks noGrp="1" noRot="1" noChangeAspect="1"/>
          </p:cNvSpPr>
          <p:nvPr>
            <p:ph type="sldImg" idx="2"/>
          </p:nvPr>
        </p:nvSpPr>
        <p:spPr>
          <a:xfrm>
            <a:off x="2516188"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608" y="3373754"/>
            <a:ext cx="7388860" cy="276034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02299" cy="35173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58664"/>
            <a:ext cx="4002299" cy="351736"/>
          </a:xfrm>
          <a:prstGeom prst="rect">
            <a:avLst/>
          </a:prstGeom>
        </p:spPr>
        <p:txBody>
          <a:bodyPr vert="horz" lIns="91440" tIns="45720" rIns="91440" bIns="45720" rtlCol="0" anchor="b"/>
          <a:lstStyle>
            <a:lvl1pPr algn="r">
              <a:defRPr sz="1200"/>
            </a:lvl1pPr>
          </a:lstStyle>
          <a:p>
            <a:fld id="{087369A4-DBB1-435E-887A-4FF62E3BBE07}" type="slidenum">
              <a:rPr lang="en-US" smtClean="0"/>
              <a:t>‹#›</a:t>
            </a:fld>
            <a:endParaRPr lang="en-US"/>
          </a:p>
        </p:txBody>
      </p:sp>
    </p:spTree>
    <p:extLst>
      <p:ext uri="{BB962C8B-B14F-4D97-AF65-F5344CB8AC3E}">
        <p14:creationId xmlns:p14="http://schemas.microsoft.com/office/powerpoint/2010/main" val="4060757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da.gov/RegulatoryInformation/Guidanc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I’m Paul Brown….</a:t>
            </a:r>
          </a:p>
          <a:p>
            <a:r>
              <a:rPr lang="en-US" baseline="0" dirty="0" smtClean="0"/>
              <a:t>Three ways Patient Advocates can influence the Food and Drug Administration</a:t>
            </a:r>
          </a:p>
          <a:p>
            <a:r>
              <a:rPr lang="en-US" baseline="0" dirty="0" smtClean="0"/>
              <a:t>Also, ways you can influence the National Institutes of Health.  </a:t>
            </a:r>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1</a:t>
            </a:fld>
            <a:endParaRPr lang="en-US"/>
          </a:p>
        </p:txBody>
      </p:sp>
    </p:spTree>
    <p:extLst>
      <p:ext uri="{BB962C8B-B14F-4D97-AF65-F5344CB8AC3E}">
        <p14:creationId xmlns:p14="http://schemas.microsoft.com/office/powerpoint/2010/main" val="2870213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Pat Reps do? Offer patient’s perspective, ask questions, and give comments to assist the committee in making recommendations to the FDA.</a:t>
            </a:r>
          </a:p>
          <a:p>
            <a:r>
              <a:rPr lang="en-US" dirty="0" smtClean="0"/>
              <a:t>NOTE:</a:t>
            </a:r>
            <a:r>
              <a:rPr lang="en-US" baseline="0" dirty="0" smtClean="0"/>
              <a:t> FDA usually but not always follows the voting recommendations of its ACs.</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10</a:t>
            </a:fld>
            <a:endParaRPr lang="en-US"/>
          </a:p>
        </p:txBody>
      </p:sp>
    </p:spTree>
    <p:extLst>
      <p:ext uri="{BB962C8B-B14F-4D97-AF65-F5344CB8AC3E}">
        <p14:creationId xmlns:p14="http://schemas.microsoft.com/office/powerpoint/2010/main" val="2026538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Patient Rep</a:t>
            </a:r>
            <a:r>
              <a:rPr lang="en-US" baseline="0" dirty="0" smtClean="0"/>
              <a:t> web site.</a:t>
            </a:r>
          </a:p>
          <a:p>
            <a:r>
              <a:rPr lang="en-US" baseline="0" dirty="0" smtClean="0"/>
              <a:t>FDA has 33 ACs and one (Medical Devices AC) has 18 panels. So there’s a lot of opportunities to be a Patient Rep.</a:t>
            </a:r>
          </a:p>
          <a:p>
            <a:r>
              <a:rPr lang="en-US" baseline="0" dirty="0" smtClean="0"/>
              <a:t>What’s missing? Link to actual advisory committees</a:t>
            </a:r>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11</a:t>
            </a:fld>
            <a:endParaRPr lang="en-US"/>
          </a:p>
        </p:txBody>
      </p:sp>
    </p:spTree>
    <p:extLst>
      <p:ext uri="{BB962C8B-B14F-4D97-AF65-F5344CB8AC3E}">
        <p14:creationId xmlns:p14="http://schemas.microsoft.com/office/powerpoint/2010/main" val="1361369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Are Pat</a:t>
            </a:r>
            <a:r>
              <a:rPr lang="en-US" b="1" baseline="0" dirty="0" smtClean="0"/>
              <a:t> Reps paid? </a:t>
            </a:r>
            <a:r>
              <a:rPr lang="en-US" baseline="0" dirty="0" smtClean="0"/>
              <a:t> Yes, but you’re not going to get rich. FDA pays a salary for the time spent in meetings &amp; covers travel expenses (if meeting is more than 50 miles from your home).Pat Reps…meetings in DC area over 1 or 2 days.</a:t>
            </a:r>
          </a:p>
          <a:p>
            <a:r>
              <a:rPr lang="en-US" baseline="0" dirty="0" smtClean="0"/>
              <a:t>Do Pat Reps vote on ACs? Usually on drugs and biologics ACs. Not on medical devices.</a:t>
            </a:r>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12</a:t>
            </a:fld>
            <a:endParaRPr lang="en-US"/>
          </a:p>
        </p:txBody>
      </p:sp>
    </p:spTree>
    <p:extLst>
      <p:ext uri="{BB962C8B-B14F-4D97-AF65-F5344CB8AC3E}">
        <p14:creationId xmlns:p14="http://schemas.microsoft.com/office/powerpoint/2010/main" val="2810387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369A4-DBB1-435E-887A-4FF62E3BBE07}" type="slidenum">
              <a:rPr lang="en-US" smtClean="0"/>
              <a:t>13</a:t>
            </a:fld>
            <a:endParaRPr lang="en-US"/>
          </a:p>
        </p:txBody>
      </p:sp>
    </p:spTree>
    <p:extLst>
      <p:ext uri="{BB962C8B-B14F-4D97-AF65-F5344CB8AC3E}">
        <p14:creationId xmlns:p14="http://schemas.microsoft.com/office/powerpoint/2010/main" val="4217076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is our nation’s research agency and it’s part of HHS.</a:t>
            </a:r>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14</a:t>
            </a:fld>
            <a:endParaRPr lang="en-US"/>
          </a:p>
        </p:txBody>
      </p:sp>
    </p:spTree>
    <p:extLst>
      <p:ext uri="{BB962C8B-B14F-4D97-AF65-F5344CB8AC3E}">
        <p14:creationId xmlns:p14="http://schemas.microsoft.com/office/powerpoint/2010/main" val="569055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15</a:t>
            </a:fld>
            <a:endParaRPr lang="en-US"/>
          </a:p>
        </p:txBody>
      </p:sp>
    </p:spTree>
    <p:extLst>
      <p:ext uri="{BB962C8B-B14F-4D97-AF65-F5344CB8AC3E}">
        <p14:creationId xmlns:p14="http://schemas.microsoft.com/office/powerpoint/2010/main" val="3126797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16</a:t>
            </a:fld>
            <a:endParaRPr lang="en-US"/>
          </a:p>
        </p:txBody>
      </p:sp>
    </p:spTree>
    <p:extLst>
      <p:ext uri="{BB962C8B-B14F-4D97-AF65-F5344CB8AC3E}">
        <p14:creationId xmlns:p14="http://schemas.microsoft.com/office/powerpoint/2010/main" val="3533338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369A4-DBB1-435E-887A-4FF62E3BBE07}" type="slidenum">
              <a:rPr lang="en-US" smtClean="0"/>
              <a:t>17</a:t>
            </a:fld>
            <a:endParaRPr lang="en-US"/>
          </a:p>
        </p:txBody>
      </p:sp>
    </p:spTree>
    <p:extLst>
      <p:ext uri="{BB962C8B-B14F-4D97-AF65-F5344CB8AC3E}">
        <p14:creationId xmlns:p14="http://schemas.microsoft.com/office/powerpoint/2010/main" val="1790905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87369A4-DBB1-435E-887A-4FF62E3BBE07}" type="slidenum">
              <a:rPr lang="en-US" smtClean="0"/>
              <a:t>18</a:t>
            </a:fld>
            <a:endParaRPr lang="en-US"/>
          </a:p>
        </p:txBody>
      </p:sp>
    </p:spTree>
    <p:extLst>
      <p:ext uri="{BB962C8B-B14F-4D97-AF65-F5344CB8AC3E}">
        <p14:creationId xmlns:p14="http://schemas.microsoft.com/office/powerpoint/2010/main" val="552472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19</a:t>
            </a:fld>
            <a:endParaRPr lang="en-US"/>
          </a:p>
        </p:txBody>
      </p:sp>
    </p:spTree>
    <p:extLst>
      <p:ext uri="{BB962C8B-B14F-4D97-AF65-F5344CB8AC3E}">
        <p14:creationId xmlns:p14="http://schemas.microsoft.com/office/powerpoint/2010/main" val="521713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3</a:t>
            </a:r>
            <a:r>
              <a:rPr lang="en-US" baseline="0" dirty="0" smtClean="0"/>
              <a:t> ways patients can get engaged with FDA include</a:t>
            </a:r>
          </a:p>
          <a:p>
            <a:r>
              <a:rPr lang="en-US" baseline="0" dirty="0" smtClean="0"/>
              <a:t>Speak at FDA meetings.</a:t>
            </a:r>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2</a:t>
            </a:fld>
            <a:endParaRPr lang="en-US"/>
          </a:p>
        </p:txBody>
      </p:sp>
    </p:spTree>
    <p:extLst>
      <p:ext uri="{BB962C8B-B14F-4D97-AF65-F5344CB8AC3E}">
        <p14:creationId xmlns:p14="http://schemas.microsoft.com/office/powerpoint/2010/main" val="439961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Advocates bring a human face to cancer research. Four primary ways advocates engage in the NCI research:</a:t>
            </a:r>
          </a:p>
          <a:p>
            <a:r>
              <a:rPr lang="en-US" dirty="0" smtClean="0"/>
              <a:t>Advise – develop</a:t>
            </a:r>
            <a:r>
              <a:rPr lang="en-US" baseline="0" dirty="0" smtClean="0"/>
              <a:t> recommendations, provide patient perspectives at formal advisory boards and by speaking at meetings.</a:t>
            </a:r>
          </a:p>
          <a:p>
            <a:r>
              <a:rPr lang="en-US" baseline="0" dirty="0" smtClean="0"/>
              <a:t>Design – contribute to research design, ID barriers to implementation</a:t>
            </a:r>
          </a:p>
          <a:p>
            <a:r>
              <a:rPr lang="en-US" baseline="0" dirty="0" smtClean="0"/>
              <a:t>Review – assess progress and effectiveness &amp; edit scientific language to improve readability for the general public.</a:t>
            </a:r>
          </a:p>
          <a:p>
            <a:r>
              <a:rPr lang="en-US" baseline="0" dirty="0" smtClean="0"/>
              <a:t>Disseminate – distribute research findings to nonscientific audiences</a:t>
            </a:r>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20</a:t>
            </a:fld>
            <a:endParaRPr lang="en-US"/>
          </a:p>
        </p:txBody>
      </p:sp>
    </p:spTree>
    <p:extLst>
      <p:ext uri="{BB962C8B-B14F-4D97-AF65-F5344CB8AC3E}">
        <p14:creationId xmlns:p14="http://schemas.microsoft.com/office/powerpoint/2010/main" val="2106674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Office</a:t>
            </a:r>
            <a:r>
              <a:rPr lang="en-US" sz="1200" b="1" i="0" kern="1200" baseline="0" dirty="0" smtClean="0">
                <a:solidFill>
                  <a:schemeClr val="tx1"/>
                </a:solidFill>
                <a:effectLst/>
                <a:latin typeface="+mn-lt"/>
                <a:ea typeface="+mn-ea"/>
                <a:cs typeface="+mn-cs"/>
              </a:rPr>
              <a:t> of Advocacy Relations. </a:t>
            </a:r>
            <a:r>
              <a:rPr lang="en-US" sz="1200" b="0" i="0" kern="1200" dirty="0" smtClean="0">
                <a:solidFill>
                  <a:schemeClr val="tx1"/>
                </a:solidFill>
                <a:effectLst/>
                <a:latin typeface="+mn-lt"/>
                <a:ea typeface="+mn-ea"/>
                <a:cs typeface="+mn-cs"/>
              </a:rPr>
              <a:t>OAR assesses NCI programmatic needs and the skills, interests, and experience of each advocate to connect the right advocate to the right activity so he or she can provide the most effective contributions when working with NCI. At a minimum, an NCI research advocate must have:</a:t>
            </a:r>
          </a:p>
          <a:p>
            <a:pPr rtl="0" fontAlgn="base"/>
            <a:r>
              <a:rPr lang="en-US" sz="1200" b="0" i="0" kern="1200" dirty="0" smtClean="0">
                <a:solidFill>
                  <a:schemeClr val="tx1"/>
                </a:solidFill>
                <a:effectLst/>
                <a:latin typeface="+mn-lt"/>
                <a:ea typeface="+mn-ea"/>
                <a:cs typeface="+mn-cs"/>
              </a:rPr>
              <a:t>More than two years of involvement in cancer research-related activities</a:t>
            </a:r>
          </a:p>
          <a:p>
            <a:pPr rtl="0" fontAlgn="base"/>
            <a:r>
              <a:rPr lang="en-US" sz="1200" b="0" i="0" kern="1200" dirty="0" smtClean="0">
                <a:solidFill>
                  <a:schemeClr val="tx1"/>
                </a:solidFill>
                <a:effectLst/>
                <a:latin typeface="+mn-lt"/>
                <a:ea typeface="+mn-ea"/>
                <a:cs typeface="+mn-cs"/>
              </a:rPr>
              <a:t>Personal experience with cancer</a:t>
            </a:r>
          </a:p>
          <a:p>
            <a:pPr lvl="1" rtl="0" fontAlgn="base"/>
            <a:r>
              <a:rPr lang="en-US" sz="1200" b="0" i="0" kern="1200" dirty="0" smtClean="0">
                <a:solidFill>
                  <a:schemeClr val="tx1"/>
                </a:solidFill>
                <a:effectLst/>
                <a:latin typeface="+mn-lt"/>
                <a:ea typeface="+mn-ea"/>
                <a:cs typeface="+mn-cs"/>
              </a:rPr>
              <a:t>Been diagnosed with cancer</a:t>
            </a:r>
          </a:p>
          <a:p>
            <a:pPr lvl="1" rtl="0" fontAlgn="base"/>
            <a:r>
              <a:rPr lang="en-US" sz="1200" b="0" i="0" kern="1200" dirty="0" smtClean="0">
                <a:solidFill>
                  <a:schemeClr val="tx1"/>
                </a:solidFill>
                <a:effectLst/>
                <a:latin typeface="+mn-lt"/>
                <a:ea typeface="+mn-ea"/>
                <a:cs typeface="+mn-cs"/>
              </a:rPr>
              <a:t>Connected to someone who has been diagnosed with cancer (e.g. family member, caregiver, health care professional with direct patient contact, professional staff at advocacy organization, etc.)</a:t>
            </a:r>
          </a:p>
          <a:p>
            <a:pPr rtl="0" fontAlgn="base"/>
            <a:r>
              <a:rPr lang="en-US" sz="1200" b="0" i="0" kern="1200" dirty="0" smtClean="0">
                <a:solidFill>
                  <a:schemeClr val="tx1"/>
                </a:solidFill>
                <a:effectLst/>
                <a:latin typeface="+mn-lt"/>
                <a:ea typeface="+mn-ea"/>
                <a:cs typeface="+mn-cs"/>
              </a:rPr>
              <a:t>Ability to demonstrate a collective patient perspective, meaning knowledge of multiple disease experiences and the ability to convey this collective perspective rather than one's own exclusive experience</a:t>
            </a:r>
          </a:p>
          <a:p>
            <a:pPr lvl="1" rtl="0" fontAlgn="base"/>
            <a:r>
              <a:rPr lang="en-US" sz="1200" b="0" i="0" kern="1200" dirty="0" smtClean="0">
                <a:solidFill>
                  <a:schemeClr val="tx1"/>
                </a:solidFill>
                <a:effectLst/>
                <a:latin typeface="+mn-lt"/>
                <a:ea typeface="+mn-ea"/>
                <a:cs typeface="+mn-cs"/>
              </a:rPr>
              <a:t>There are occasions when an individual perspective is appropriate</a:t>
            </a:r>
          </a:p>
          <a:p>
            <a:pPr rtl="0" fontAlgn="base"/>
            <a:r>
              <a:rPr lang="en-US" sz="1200" b="0" i="0" kern="1200" dirty="0" smtClean="0">
                <a:solidFill>
                  <a:schemeClr val="tx1"/>
                </a:solidFill>
                <a:effectLst/>
                <a:latin typeface="+mn-lt"/>
                <a:ea typeface="+mn-ea"/>
                <a:cs typeface="+mn-cs"/>
              </a:rPr>
              <a:t>Residency in the United States</a:t>
            </a:r>
          </a:p>
          <a:p>
            <a:pPr rtl="0" fontAlgn="base"/>
            <a:r>
              <a:rPr lang="en-US" sz="1200" b="0" i="0" kern="1200" dirty="0" smtClean="0">
                <a:solidFill>
                  <a:schemeClr val="tx1"/>
                </a:solidFill>
                <a:effectLst/>
                <a:latin typeface="+mn-lt"/>
                <a:ea typeface="+mn-ea"/>
                <a:cs typeface="+mn-cs"/>
              </a:rPr>
              <a:t>Fluency in English</a:t>
            </a:r>
          </a:p>
          <a:p>
            <a:pPr rtl="0" fontAlgn="base"/>
            <a:r>
              <a:rPr lang="en-US" sz="1200" b="0" i="0" kern="1200" dirty="0" smtClean="0">
                <a:solidFill>
                  <a:schemeClr val="tx1"/>
                </a:solidFill>
                <a:effectLst/>
                <a:latin typeface="+mn-lt"/>
                <a:ea typeface="+mn-ea"/>
                <a:cs typeface="+mn-cs"/>
              </a:rPr>
              <a:t>Inclusion in NCI activities depends on the above criteria as well as current advocate needs and experience.  </a:t>
            </a:r>
          </a:p>
          <a:p>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21</a:t>
            </a:fld>
            <a:endParaRPr lang="en-US"/>
          </a:p>
        </p:txBody>
      </p:sp>
    </p:spTree>
    <p:extLst>
      <p:ext uri="{BB962C8B-B14F-4D97-AF65-F5344CB8AC3E}">
        <p14:creationId xmlns:p14="http://schemas.microsoft.com/office/powerpoint/2010/main" val="2944570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 to become an advocate:</a:t>
            </a:r>
          </a:p>
          <a:p>
            <a:pPr rtl="0" fontAlgn="base"/>
            <a:r>
              <a:rPr lang="en-US" sz="1200" b="1" i="0" kern="1200" dirty="0" smtClean="0">
                <a:solidFill>
                  <a:schemeClr val="tx1"/>
                </a:solidFill>
                <a:effectLst/>
                <a:latin typeface="+mn-lt"/>
                <a:ea typeface="+mn-ea"/>
                <a:cs typeface="+mn-cs"/>
              </a:rPr>
              <a:t>Create</a:t>
            </a:r>
            <a:r>
              <a:rPr lang="en-US" sz="1200" b="0" i="0" kern="1200" dirty="0" smtClean="0">
                <a:solidFill>
                  <a:schemeClr val="tx1"/>
                </a:solidFill>
                <a:effectLst/>
                <a:latin typeface="+mn-lt"/>
                <a:ea typeface="+mn-ea"/>
                <a:cs typeface="+mn-cs"/>
              </a:rPr>
              <a:t>: OAR will assist you in creating a profile in the research advocate system.</a:t>
            </a:r>
          </a:p>
          <a:p>
            <a:pPr rtl="0" fontAlgn="base"/>
            <a:r>
              <a:rPr lang="en-US" sz="1200" b="1" i="0" kern="1200" dirty="0" smtClean="0">
                <a:solidFill>
                  <a:schemeClr val="tx1"/>
                </a:solidFill>
                <a:effectLst/>
                <a:latin typeface="+mn-lt"/>
                <a:ea typeface="+mn-ea"/>
                <a:cs typeface="+mn-cs"/>
              </a:rPr>
              <a:t>Select</a:t>
            </a:r>
            <a:r>
              <a:rPr lang="en-US" sz="1200" b="0" i="0" kern="1200" dirty="0" smtClean="0">
                <a:solidFill>
                  <a:schemeClr val="tx1"/>
                </a:solidFill>
                <a:effectLst/>
                <a:latin typeface="+mn-lt"/>
                <a:ea typeface="+mn-ea"/>
                <a:cs typeface="+mn-cs"/>
              </a:rPr>
              <a:t>: OAR will contact you when an activity that matches your skills and expertise is available. If you are interested, OAR will share your name and contact information with the requester for consideration.</a:t>
            </a:r>
          </a:p>
          <a:p>
            <a:pPr rtl="0" fontAlgn="base"/>
            <a:r>
              <a:rPr lang="en-US" sz="1200" b="1" i="0" kern="1200" dirty="0" smtClean="0">
                <a:solidFill>
                  <a:schemeClr val="tx1"/>
                </a:solidFill>
                <a:effectLst/>
                <a:latin typeface="+mn-lt"/>
                <a:ea typeface="+mn-ea"/>
                <a:cs typeface="+mn-cs"/>
              </a:rPr>
              <a:t>Prepare</a:t>
            </a:r>
            <a:r>
              <a:rPr lang="en-US" sz="1200" b="0" i="0" kern="1200" dirty="0" smtClean="0">
                <a:solidFill>
                  <a:schemeClr val="tx1"/>
                </a:solidFill>
                <a:effectLst/>
                <a:latin typeface="+mn-lt"/>
                <a:ea typeface="+mn-ea"/>
                <a:cs typeface="+mn-cs"/>
              </a:rPr>
              <a:t>: If you choose to participate, OAR and the requester will prepare you for the activity.</a:t>
            </a:r>
          </a:p>
          <a:p>
            <a:pPr rtl="0" fontAlgn="base"/>
            <a:r>
              <a:rPr lang="en-US" sz="1200" b="1" i="0" kern="1200" dirty="0" smtClean="0">
                <a:solidFill>
                  <a:schemeClr val="tx1"/>
                </a:solidFill>
                <a:effectLst/>
                <a:latin typeface="+mn-lt"/>
                <a:ea typeface="+mn-ea"/>
                <a:cs typeface="+mn-cs"/>
              </a:rPr>
              <a:t>Participate</a:t>
            </a:r>
            <a:r>
              <a:rPr lang="en-US" sz="1200" b="0" i="0" kern="1200" dirty="0" smtClean="0">
                <a:solidFill>
                  <a:schemeClr val="tx1"/>
                </a:solidFill>
                <a:effectLst/>
                <a:latin typeface="+mn-lt"/>
                <a:ea typeface="+mn-ea"/>
                <a:cs typeface="+mn-cs"/>
              </a:rPr>
              <a:t>: You will participate in the activity by providing the requester with insight that reflects the collective patient perspective.</a:t>
            </a:r>
          </a:p>
          <a:p>
            <a:pPr rtl="0" fontAlgn="base"/>
            <a:r>
              <a:rPr lang="en-US" sz="1200" b="1" i="0" kern="1200" dirty="0" smtClean="0">
                <a:solidFill>
                  <a:schemeClr val="tx1"/>
                </a:solidFill>
                <a:effectLst/>
                <a:latin typeface="+mn-lt"/>
                <a:ea typeface="+mn-ea"/>
                <a:cs typeface="+mn-cs"/>
              </a:rPr>
              <a:t>Evaluate</a:t>
            </a:r>
            <a:r>
              <a:rPr lang="en-US" sz="1200" b="0" i="0" kern="1200" dirty="0" smtClean="0">
                <a:solidFill>
                  <a:schemeClr val="tx1"/>
                </a:solidFill>
                <a:effectLst/>
                <a:latin typeface="+mn-lt"/>
                <a:ea typeface="+mn-ea"/>
                <a:cs typeface="+mn-cs"/>
              </a:rPr>
              <a:t>: After the activity is over, OAR will seek your feedback and ask you and the requester to complete an evaluation.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22</a:t>
            </a:fld>
            <a:endParaRPr lang="en-US"/>
          </a:p>
        </p:txBody>
      </p:sp>
    </p:spTree>
    <p:extLst>
      <p:ext uri="{BB962C8B-B14F-4D97-AF65-F5344CB8AC3E}">
        <p14:creationId xmlns:p14="http://schemas.microsoft.com/office/powerpoint/2010/main" val="4186957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369A4-DBB1-435E-887A-4FF62E3BBE07}" type="slidenum">
              <a:rPr lang="en-US" smtClean="0"/>
              <a:t>23</a:t>
            </a:fld>
            <a:endParaRPr lang="en-US"/>
          </a:p>
        </p:txBody>
      </p:sp>
    </p:spTree>
    <p:extLst>
      <p:ext uri="{BB962C8B-B14F-4D97-AF65-F5344CB8AC3E}">
        <p14:creationId xmlns:p14="http://schemas.microsoft.com/office/powerpoint/2010/main" val="2109843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Phone:  301-594-3194</a:t>
            </a:r>
          </a:p>
          <a:p>
            <a:r>
              <a:rPr lang="en-US" dirty="0" smtClean="0"/>
              <a:t>Email:  </a:t>
            </a:r>
            <a:r>
              <a:rPr lang="en-US" dirty="0" err="1" smtClean="0"/>
              <a:t>NCIadvocacy@nih.gov</a:t>
            </a:r>
            <a:endParaRPr lang="en-US" dirty="0" smtClean="0"/>
          </a:p>
          <a:p>
            <a:r>
              <a:rPr lang="en-US" dirty="0" smtClean="0"/>
              <a:t>Web:</a:t>
            </a:r>
            <a:r>
              <a:rPr lang="en-US" baseline="0" dirty="0" smtClean="0"/>
              <a:t>  </a:t>
            </a:r>
            <a:r>
              <a:rPr lang="en-US" baseline="0" dirty="0" err="1" smtClean="0"/>
              <a:t>advocacy.cancer.gov</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24</a:t>
            </a:fld>
            <a:endParaRPr lang="en-US"/>
          </a:p>
        </p:txBody>
      </p:sp>
    </p:spTree>
    <p:extLst>
      <p:ext uri="{BB962C8B-B14F-4D97-AF65-F5344CB8AC3E}">
        <p14:creationId xmlns:p14="http://schemas.microsoft.com/office/powerpoint/2010/main" val="3150915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25</a:t>
            </a:fld>
            <a:endParaRPr lang="en-US"/>
          </a:p>
        </p:txBody>
      </p:sp>
    </p:spTree>
    <p:extLst>
      <p:ext uri="{BB962C8B-B14F-4D97-AF65-F5344CB8AC3E}">
        <p14:creationId xmlns:p14="http://schemas.microsoft.com/office/powerpoint/2010/main" val="1562471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26</a:t>
            </a:fld>
            <a:endParaRPr lang="en-US"/>
          </a:p>
        </p:txBody>
      </p:sp>
    </p:spTree>
    <p:extLst>
      <p:ext uri="{BB962C8B-B14F-4D97-AF65-F5344CB8AC3E}">
        <p14:creationId xmlns:p14="http://schemas.microsoft.com/office/powerpoint/2010/main" val="359641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find</a:t>
            </a:r>
            <a:r>
              <a:rPr lang="en-US" baseline="0" dirty="0" smtClean="0"/>
              <a:t> out about opportunities to comment at meetings, submit written comments or become a patient rep?</a:t>
            </a:r>
          </a:p>
          <a:p>
            <a:r>
              <a:rPr lang="en-US" dirty="0" smtClean="0"/>
              <a:t>Several ways.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What’s missing in the Federal Register?  For comments, link to FDA Draft </a:t>
            </a:r>
            <a:r>
              <a:rPr lang="en-US" b="1" dirty="0" err="1" smtClean="0"/>
              <a:t>Guidances</a:t>
            </a:r>
            <a:r>
              <a:rPr lang="en-US" b="1" baseline="0" dirty="0" smtClean="0"/>
              <a:t> </a:t>
            </a:r>
            <a:r>
              <a:rPr lang="en-US" sz="1200" u="sng" kern="1200" dirty="0" smtClean="0">
                <a:solidFill>
                  <a:schemeClr val="tx1"/>
                </a:solidFill>
                <a:effectLst/>
                <a:latin typeface="+mn-lt"/>
                <a:ea typeface="+mn-ea"/>
                <a:cs typeface="+mn-cs"/>
                <a:hlinkClick r:id="rId3"/>
              </a:rPr>
              <a:t>http://www.fda.gov/RegulatoryInformation/Guidances/</a:t>
            </a:r>
            <a:r>
              <a:rPr lang="en-US" sz="1200" kern="1200" dirty="0" smtClean="0">
                <a:solidFill>
                  <a:schemeClr val="tx1"/>
                </a:solidFill>
                <a:effectLst/>
                <a:latin typeface="+mn-lt"/>
                <a:ea typeface="+mn-ea"/>
                <a:cs typeface="+mn-cs"/>
              </a:rPr>
              <a:t> </a:t>
            </a:r>
          </a:p>
          <a:p>
            <a:r>
              <a:rPr lang="en-US" b="1" dirty="0" smtClean="0"/>
              <a:t> </a:t>
            </a:r>
            <a:endParaRPr lang="en-US" b="1" dirty="0"/>
          </a:p>
        </p:txBody>
      </p:sp>
      <p:sp>
        <p:nvSpPr>
          <p:cNvPr id="4" name="Slide Number Placeholder 3"/>
          <p:cNvSpPr>
            <a:spLocks noGrp="1"/>
          </p:cNvSpPr>
          <p:nvPr>
            <p:ph type="sldNum" sz="quarter" idx="10"/>
          </p:nvPr>
        </p:nvSpPr>
        <p:spPr/>
        <p:txBody>
          <a:bodyPr/>
          <a:lstStyle/>
          <a:p>
            <a:fld id="{087369A4-DBB1-435E-887A-4FF62E3BBE07}" type="slidenum">
              <a:rPr lang="en-US" smtClean="0"/>
              <a:t>3</a:t>
            </a:fld>
            <a:endParaRPr lang="en-US"/>
          </a:p>
        </p:txBody>
      </p:sp>
    </p:spTree>
    <p:extLst>
      <p:ext uri="{BB962C8B-B14F-4D97-AF65-F5344CB8AC3E}">
        <p14:creationId xmlns:p14="http://schemas.microsoft.com/office/powerpoint/2010/main" val="1669952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Sign up in advance. Send an email to the FDA’s contact</a:t>
            </a:r>
            <a:r>
              <a:rPr lang="en-US" baseline="0" dirty="0" smtClean="0"/>
              <a:t> person.  Deadline buried.</a:t>
            </a:r>
          </a:p>
          <a:p>
            <a:r>
              <a:rPr lang="en-US" baseline="0" dirty="0" smtClean="0"/>
              <a:t>Only 48 hours but talk about issue you have personal experience with. </a:t>
            </a:r>
          </a:p>
          <a:p>
            <a:r>
              <a:rPr lang="en-US" b="1" baseline="0" dirty="0" smtClean="0"/>
              <a:t>Info FDA wants: </a:t>
            </a:r>
            <a:r>
              <a:rPr lang="en-US" baseline="0" dirty="0" smtClean="0"/>
              <a:t>Contact info plus how much time you’re requesting.</a:t>
            </a:r>
          </a:p>
          <a:p>
            <a:r>
              <a:rPr lang="en-US" baseline="0" dirty="0" smtClean="0"/>
              <a:t>Also a “</a:t>
            </a:r>
            <a:r>
              <a:rPr lang="en-US" sz="1200" b="0" i="0" kern="1200" dirty="0" smtClean="0">
                <a:solidFill>
                  <a:schemeClr val="tx1"/>
                </a:solidFill>
                <a:effectLst/>
                <a:latin typeface="+mn-lt"/>
                <a:ea typeface="+mn-ea"/>
                <a:cs typeface="+mn-cs"/>
              </a:rPr>
              <a:t>brief statement of the general nature of the evidence or arguments you wish to present</a:t>
            </a:r>
            <a:r>
              <a:rPr lang="en-US" baseline="0" dirty="0" smtClean="0"/>
              <a:t>.”  </a:t>
            </a:r>
          </a:p>
          <a:p>
            <a:r>
              <a:rPr lang="en-US" baseline="0" dirty="0" smtClean="0"/>
              <a:t>Tell them you’re commenting on the s/e of the medical product. Don’t need details.</a:t>
            </a:r>
          </a:p>
          <a:p>
            <a:r>
              <a:rPr lang="en-US" baseline="0" dirty="0" smtClean="0"/>
              <a:t>Or you can state: “pending the review of the </a:t>
            </a:r>
            <a:r>
              <a:rPr lang="en-US" baseline="0" dirty="0" err="1" smtClean="0"/>
              <a:t>bg</a:t>
            </a:r>
            <a:r>
              <a:rPr lang="en-US" baseline="0" dirty="0" smtClean="0"/>
              <a:t> info.”</a:t>
            </a:r>
          </a:p>
          <a:p>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4</a:t>
            </a:fld>
            <a:endParaRPr lang="en-US"/>
          </a:p>
        </p:txBody>
      </p:sp>
    </p:spTree>
    <p:extLst>
      <p:ext uri="{BB962C8B-B14F-4D97-AF65-F5344CB8AC3E}">
        <p14:creationId xmlns:p14="http://schemas.microsoft.com/office/powerpoint/2010/main" val="12260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makes good testimony?</a:t>
            </a:r>
          </a:p>
        </p:txBody>
      </p:sp>
      <p:sp>
        <p:nvSpPr>
          <p:cNvPr id="4" name="Slide Number Placeholder 3"/>
          <p:cNvSpPr>
            <a:spLocks noGrp="1"/>
          </p:cNvSpPr>
          <p:nvPr>
            <p:ph type="sldNum" sz="quarter" idx="10"/>
          </p:nvPr>
        </p:nvSpPr>
        <p:spPr/>
        <p:txBody>
          <a:bodyPr/>
          <a:lstStyle/>
          <a:p>
            <a:fld id="{087369A4-DBB1-435E-887A-4FF62E3BBE07}" type="slidenum">
              <a:rPr lang="en-US" smtClean="0"/>
              <a:t>5</a:t>
            </a:fld>
            <a:endParaRPr lang="en-US"/>
          </a:p>
        </p:txBody>
      </p:sp>
    </p:spTree>
    <p:extLst>
      <p:ext uri="{BB962C8B-B14F-4D97-AF65-F5344CB8AC3E}">
        <p14:creationId xmlns:p14="http://schemas.microsoft.com/office/powerpoint/2010/main" val="3243302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a:t>
            </a:r>
            <a:r>
              <a:rPr lang="en-US" baseline="0" dirty="0" smtClean="0"/>
              <a:t> an outline of effective testimony:</a:t>
            </a:r>
          </a:p>
          <a:p>
            <a:r>
              <a:rPr lang="en-US" b="1" dirty="0" smtClean="0"/>
              <a:t>Intro:</a:t>
            </a:r>
            <a:r>
              <a:rPr lang="en-US" baseline="0" dirty="0" smtClean="0"/>
              <a:t> Briefly state who you are. If you represent an organization, name the group.  State whether or not you have financial COIs. Your perspective on the issue (as a patient, as someone who represents many patients, or a family member or friend of a patient).</a:t>
            </a:r>
          </a:p>
          <a:p>
            <a:r>
              <a:rPr lang="en-US" b="1" baseline="0" dirty="0" smtClean="0"/>
              <a:t>State your position: </a:t>
            </a:r>
            <a:r>
              <a:rPr lang="en-US" baseline="0" dirty="0" smtClean="0"/>
              <a:t>Are you for or against approval of the medical product? Or if it is a meeting about w/d a product from the market…</a:t>
            </a:r>
          </a:p>
          <a:p>
            <a:r>
              <a:rPr lang="en-US" b="1" baseline="0" dirty="0" smtClean="0"/>
              <a:t>State your concerns: </a:t>
            </a:r>
            <a:r>
              <a:rPr lang="en-US" baseline="0" dirty="0" smtClean="0"/>
              <a:t>Is the product s/e (benefits outweigh risks)?  Is there a lack of LT studies? Lack of diversity (</a:t>
            </a:r>
            <a:r>
              <a:rPr lang="en-US" baseline="0" dirty="0" err="1" smtClean="0"/>
              <a:t>subpops</a:t>
            </a:r>
            <a:r>
              <a:rPr lang="en-US" baseline="0" dirty="0" smtClean="0"/>
              <a:t>)? Does the evidence presented rely on bio markers or surrogate endpoints (give example of cholesterol lowering drugs that don’t prevent heart attacks)?</a:t>
            </a:r>
          </a:p>
          <a:p>
            <a:r>
              <a:rPr lang="en-US" b="1" baseline="0" dirty="0" smtClean="0"/>
              <a:t>Your recommendations: </a:t>
            </a:r>
            <a:r>
              <a:rPr lang="en-US" baseline="0" dirty="0" smtClean="0"/>
              <a:t>Restate your position on the issue and tell FDA what you’re asking for…what you want them to do.</a:t>
            </a:r>
          </a:p>
          <a:p>
            <a:r>
              <a:rPr lang="en-US" baseline="0" dirty="0" smtClean="0"/>
              <a:t>NOTE:  </a:t>
            </a:r>
            <a:r>
              <a:rPr lang="en-US" b="1" baseline="0" dirty="0" smtClean="0"/>
              <a:t>Personal stories </a:t>
            </a:r>
            <a:r>
              <a:rPr lang="en-US" baseline="0" dirty="0" smtClean="0"/>
              <a:t>can be very powerful. Especially if the story illustrates a problem that many people are having. “This happened to me or my family member and it has happened to x number of others too.”</a:t>
            </a:r>
          </a:p>
          <a:p>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6</a:t>
            </a:fld>
            <a:endParaRPr lang="en-US"/>
          </a:p>
        </p:txBody>
      </p:sp>
    </p:spTree>
    <p:extLst>
      <p:ext uri="{BB962C8B-B14F-4D97-AF65-F5344CB8AC3E}">
        <p14:creationId xmlns:p14="http://schemas.microsoft.com/office/powerpoint/2010/main" val="4128817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Patient web page has a link to tips for submitting comments.  Some of the best tips:</a:t>
            </a:r>
          </a:p>
          <a:p>
            <a:r>
              <a:rPr lang="en-US" b="1" dirty="0" smtClean="0"/>
              <a:t>Identify credentials and experience</a:t>
            </a:r>
            <a:r>
              <a:rPr lang="en-US" dirty="0" smtClean="0"/>
              <a:t> that may distinguish your comments from others. If you are commenting in an area in which you have relevant personal or professional experience (i.e., scientist, attorney, fisherman, businessman, etc.) say so.</a:t>
            </a:r>
          </a:p>
          <a:p>
            <a:r>
              <a:rPr lang="en-US" b="1" dirty="0" smtClean="0"/>
              <a:t>Support your comment with substantive data, facts, and/or expert opinions. </a:t>
            </a:r>
            <a:r>
              <a:rPr lang="en-US" dirty="0" smtClean="0"/>
              <a:t>Agency reviewers look for sound science and reasoning in the comments they receive.</a:t>
            </a:r>
          </a:p>
          <a:p>
            <a:r>
              <a:rPr lang="en-US" b="1" dirty="0" smtClean="0"/>
              <a:t>Including examples of how the issue would impact you negatively or positively. </a:t>
            </a:r>
          </a:p>
          <a:p>
            <a:r>
              <a:rPr lang="en-US" baseline="0" dirty="0" smtClean="0"/>
              <a:t>Regarding Form Letters: </a:t>
            </a:r>
            <a:r>
              <a:rPr lang="en-US" b="1" dirty="0" smtClean="0"/>
              <a:t>A single, well-supported comment may carry more weight than a thousand form letters. </a:t>
            </a:r>
            <a:endParaRPr lang="en-US" b="1" dirty="0"/>
          </a:p>
        </p:txBody>
      </p:sp>
      <p:sp>
        <p:nvSpPr>
          <p:cNvPr id="4" name="Slide Number Placeholder 3"/>
          <p:cNvSpPr>
            <a:spLocks noGrp="1"/>
          </p:cNvSpPr>
          <p:nvPr>
            <p:ph type="sldNum" sz="quarter" idx="10"/>
          </p:nvPr>
        </p:nvSpPr>
        <p:spPr/>
        <p:txBody>
          <a:bodyPr/>
          <a:lstStyle/>
          <a:p>
            <a:fld id="{087369A4-DBB1-435E-887A-4FF62E3BBE07}" type="slidenum">
              <a:rPr lang="en-US" smtClean="0"/>
              <a:t>7</a:t>
            </a:fld>
            <a:endParaRPr lang="en-US"/>
          </a:p>
        </p:txBody>
      </p:sp>
    </p:spTree>
    <p:extLst>
      <p:ext uri="{BB962C8B-B14F-4D97-AF65-F5344CB8AC3E}">
        <p14:creationId xmlns:p14="http://schemas.microsoft.com/office/powerpoint/2010/main" val="1183431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What’s missing? </a:t>
            </a:r>
            <a:r>
              <a:rPr lang="en-US" dirty="0" smtClean="0"/>
              <a:t>T</a:t>
            </a:r>
            <a:r>
              <a:rPr lang="en-US" baseline="0" dirty="0" smtClean="0"/>
              <a:t>he Docket Number.  You get that from the FR.</a:t>
            </a:r>
          </a:p>
          <a:p>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8</a:t>
            </a:fld>
            <a:endParaRPr lang="en-US"/>
          </a:p>
        </p:txBody>
      </p:sp>
    </p:spTree>
    <p:extLst>
      <p:ext uri="{BB962C8B-B14F-4D97-AF65-F5344CB8AC3E}">
        <p14:creationId xmlns:p14="http://schemas.microsoft.com/office/powerpoint/2010/main" val="4294905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9</a:t>
            </a:fld>
            <a:endParaRPr lang="en-US"/>
          </a:p>
        </p:txBody>
      </p:sp>
    </p:spTree>
    <p:extLst>
      <p:ext uri="{BB962C8B-B14F-4D97-AF65-F5344CB8AC3E}">
        <p14:creationId xmlns:p14="http://schemas.microsoft.com/office/powerpoint/2010/main" val="2407608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11/15/2016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11/15/2016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da.gov/ForPatients/About/ucm412709.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PatientRepProgram@fda.hhs.gov?subject=New%20Patient%20Representative%20Applica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s://oma.od.nih.gov/IC_Organization_Chart/NIH%20Organizational%20Chart.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ancer.gov/about-nci/organization/oa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pb@center4research.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hyperlink" Target="https://www.federalregister.gov/d/2016-2410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fda.gov/AdvisoryCommittees/CommitteesMeetingMaterials/PatientEngagementAdvisoryCommittee/default.h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ederalregister.gov/"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fda.gov/ForPatients/About/ucm412709.htm" TargetMode="External"/><Relationship Id="rId5" Type="http://schemas.openxmlformats.org/officeDocument/2006/relationships/hyperlink" Target="http://www.fda.gov/ForPatients/default.htm" TargetMode="External"/><Relationship Id="rId4" Type="http://schemas.openxmlformats.org/officeDocument/2006/relationships/hyperlink" Target="https://service.govdelivery.com/accounts/USFDA/subscriber/new?topic_id=USFDA_6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regulations.gov/#!hom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www.fda.gov/RegulatoryInformation/Guidanc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regulations.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2779" y="1593060"/>
            <a:ext cx="8744836" cy="3288150"/>
          </a:xfrm>
        </p:spPr>
        <p:txBody>
          <a:bodyPr>
            <a:normAutofit/>
          </a:bodyPr>
          <a:lstStyle/>
          <a:p>
            <a:pPr algn="ctr"/>
            <a:r>
              <a:rPr lang="en-US" sz="6000" b="1" cap="none" dirty="0" smtClean="0">
                <a:solidFill>
                  <a:srgbClr val="FFFF00"/>
                </a:solidFill>
              </a:rPr>
              <a:t>Patient Engagement at the FDA and NIH</a:t>
            </a:r>
            <a:r>
              <a:rPr lang="en-US" sz="6000" b="1" cap="none" dirty="0" smtClean="0"/>
              <a:t/>
            </a:r>
            <a:br>
              <a:rPr lang="en-US" sz="6000" b="1" cap="none" dirty="0" smtClean="0"/>
            </a:br>
            <a:r>
              <a:rPr lang="en-US" sz="3200" b="1" cap="none" dirty="0" smtClean="0"/>
              <a:t>Patient Training Workshop</a:t>
            </a:r>
            <a:br>
              <a:rPr lang="en-US" sz="3200" b="1" cap="none" dirty="0" smtClean="0"/>
            </a:br>
            <a:r>
              <a:rPr lang="en-US" sz="3200" b="1" cap="none" dirty="0" smtClean="0"/>
              <a:t>October 14 &amp; 15, 2016</a:t>
            </a:r>
            <a:endParaRPr lang="en-US" sz="3200" b="1" cap="none" dirty="0"/>
          </a:p>
        </p:txBody>
      </p:sp>
      <p:pic>
        <p:nvPicPr>
          <p:cNvPr id="1026" name="Picture 2" descr="http://center4research.org/newsite/wp-content/uploads/2014/10/NCH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113" y="5088465"/>
            <a:ext cx="5762625"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657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smtClean="0"/>
              <a:t>FDA:  Patient Representative Requirements</a:t>
            </a:r>
            <a:endParaRPr lang="en-US" sz="4400" b="1" cap="none" dirty="0"/>
          </a:p>
        </p:txBody>
      </p:sp>
      <p:sp>
        <p:nvSpPr>
          <p:cNvPr id="3" name="Content Placeholder 2"/>
          <p:cNvSpPr>
            <a:spLocks noGrp="1"/>
          </p:cNvSpPr>
          <p:nvPr>
            <p:ph idx="1"/>
          </p:nvPr>
        </p:nvSpPr>
        <p:spPr>
          <a:xfrm>
            <a:off x="685801" y="2142067"/>
            <a:ext cx="10131425" cy="4306685"/>
          </a:xfrm>
        </p:spPr>
        <p:txBody>
          <a:bodyPr>
            <a:normAutofit fontScale="92500" lnSpcReduction="10000"/>
          </a:bodyPr>
          <a:lstStyle/>
          <a:p>
            <a:pPr marL="0" indent="0">
              <a:buNone/>
            </a:pPr>
            <a:r>
              <a:rPr lang="en-US" sz="3000" dirty="0" smtClean="0"/>
              <a:t>You </a:t>
            </a:r>
            <a:r>
              <a:rPr lang="en-US" sz="3000" dirty="0"/>
              <a:t>must be a U.S. citizen and at least 18 years old and have: </a:t>
            </a:r>
          </a:p>
          <a:p>
            <a:pPr lvl="0"/>
            <a:r>
              <a:rPr lang="en-US" sz="2800" dirty="0"/>
              <a:t>Personal experience with the disease either as a patient, or caregiver for a family member or friend</a:t>
            </a:r>
          </a:p>
          <a:p>
            <a:pPr lvl="0"/>
            <a:r>
              <a:rPr lang="en-US" sz="2800" dirty="0"/>
              <a:t>Ability to be objective while representing the concerns of other patients</a:t>
            </a:r>
          </a:p>
          <a:p>
            <a:r>
              <a:rPr lang="en-US" sz="2800" dirty="0"/>
              <a:t>Knowledge about treatment options for the disease and research in that area</a:t>
            </a:r>
          </a:p>
          <a:p>
            <a:pPr lvl="0"/>
            <a:r>
              <a:rPr lang="en-US" sz="2800" dirty="0" smtClean="0"/>
              <a:t>Willingness </a:t>
            </a:r>
            <a:r>
              <a:rPr lang="en-US" sz="2800" dirty="0"/>
              <a:t>to communicate your views</a:t>
            </a:r>
          </a:p>
          <a:p>
            <a:pPr lvl="0"/>
            <a:r>
              <a:rPr lang="en-US" sz="2800" dirty="0" smtClean="0"/>
              <a:t>No </a:t>
            </a:r>
            <a:r>
              <a:rPr lang="en-US" sz="2800" dirty="0"/>
              <a:t>financial or ethical conflicts of interest for self or close family member</a:t>
            </a:r>
          </a:p>
          <a:p>
            <a:pPr marL="0" indent="0">
              <a:buNone/>
            </a:pPr>
            <a:endParaRPr lang="en-US" dirty="0"/>
          </a:p>
          <a:p>
            <a:endParaRPr lang="en-US" dirty="0"/>
          </a:p>
        </p:txBody>
      </p:sp>
      <p:pic>
        <p:nvPicPr>
          <p:cNvPr id="4" name="Picture 3"/>
          <p:cNvPicPr>
            <a:picLocks noChangeAspect="1"/>
          </p:cNvPicPr>
          <p:nvPr/>
        </p:nvPicPr>
        <p:blipFill rotWithShape="1">
          <a:blip r:embed="rId3"/>
          <a:srcRect b="8966"/>
          <a:stretch/>
        </p:blipFill>
        <p:spPr>
          <a:xfrm>
            <a:off x="9953272" y="4679124"/>
            <a:ext cx="2238728" cy="2178876"/>
          </a:xfrm>
          <a:prstGeom prst="rect">
            <a:avLst/>
          </a:prstGeom>
        </p:spPr>
      </p:pic>
    </p:spTree>
    <p:extLst>
      <p:ext uri="{BB962C8B-B14F-4D97-AF65-F5344CB8AC3E}">
        <p14:creationId xmlns:p14="http://schemas.microsoft.com/office/powerpoint/2010/main" val="1716571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info about patient rep openings</a:t>
            </a:r>
            <a:endParaRPr lang="en-US" dirty="0"/>
          </a:p>
        </p:txBody>
      </p:sp>
      <p:sp>
        <p:nvSpPr>
          <p:cNvPr id="3" name="Content Placeholder 2"/>
          <p:cNvSpPr>
            <a:spLocks noGrp="1"/>
          </p:cNvSpPr>
          <p:nvPr>
            <p:ph idx="1"/>
          </p:nvPr>
        </p:nvSpPr>
        <p:spPr/>
        <p:txBody>
          <a:bodyPr>
            <a:normAutofit/>
          </a:bodyPr>
          <a:lstStyle/>
          <a:p>
            <a:endParaRPr lang="en-US" b="1" dirty="0" smtClean="0"/>
          </a:p>
          <a:p>
            <a:endParaRPr lang="en-US" b="1" dirty="0"/>
          </a:p>
          <a:p>
            <a:endParaRPr lang="en-US" b="1" dirty="0" smtClean="0"/>
          </a:p>
          <a:p>
            <a:endParaRPr lang="en-US" b="1" dirty="0"/>
          </a:p>
          <a:p>
            <a:r>
              <a:rPr lang="en-US" sz="3200" dirty="0" smtClean="0"/>
              <a:t>Patient </a:t>
            </a:r>
            <a:r>
              <a:rPr lang="en-US" sz="3200" dirty="0"/>
              <a:t>Representative:  </a:t>
            </a:r>
            <a:r>
              <a:rPr lang="en-US" sz="3200" u="sng" dirty="0">
                <a:hlinkClick r:id="rId3"/>
              </a:rPr>
              <a:t>http://www.fda.gov/ForPatients/About/ucm412709.htm</a:t>
            </a:r>
            <a:r>
              <a:rPr lang="en-US" sz="3200" dirty="0"/>
              <a:t> </a:t>
            </a:r>
          </a:p>
          <a:p>
            <a:pPr marL="0" indent="0">
              <a:buNone/>
            </a:pPr>
            <a:r>
              <a:rPr lang="en-US" dirty="0" smtClean="0"/>
              <a:t> </a:t>
            </a:r>
            <a:endParaRPr lang="en-US" dirty="0"/>
          </a:p>
        </p:txBody>
      </p:sp>
      <p:pic>
        <p:nvPicPr>
          <p:cNvPr id="1027" name="Picture 3" descr="C:\Users\Nancy Long\AppData\Local\Microsoft\Windows\Temporary Internet Files\Content.IE5\6FT7AWSX\map-29903_6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3317" y="1572239"/>
            <a:ext cx="2290916" cy="198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491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192912"/>
            <a:ext cx="10131425" cy="1456267"/>
          </a:xfrm>
        </p:spPr>
        <p:txBody>
          <a:bodyPr>
            <a:normAutofit/>
          </a:bodyPr>
          <a:lstStyle/>
          <a:p>
            <a:r>
              <a:rPr lang="en-US" sz="4400" b="1" cap="none" dirty="0" smtClean="0"/>
              <a:t>FDA:  How to Apply to be a Patient Representative</a:t>
            </a:r>
            <a:endParaRPr lang="en-US" sz="4400" b="1" cap="none" dirty="0"/>
          </a:p>
        </p:txBody>
      </p:sp>
      <p:sp>
        <p:nvSpPr>
          <p:cNvPr id="3" name="Content Placeholder 2"/>
          <p:cNvSpPr>
            <a:spLocks noGrp="1"/>
          </p:cNvSpPr>
          <p:nvPr>
            <p:ph idx="1"/>
          </p:nvPr>
        </p:nvSpPr>
        <p:spPr>
          <a:xfrm>
            <a:off x="685801" y="1805651"/>
            <a:ext cx="10784353" cy="4861368"/>
          </a:xfrm>
        </p:spPr>
        <p:txBody>
          <a:bodyPr>
            <a:normAutofit/>
          </a:bodyPr>
          <a:lstStyle/>
          <a:p>
            <a:pPr marL="0" indent="0">
              <a:buNone/>
            </a:pPr>
            <a:endParaRPr lang="en-US" sz="3900" dirty="0" smtClean="0"/>
          </a:p>
          <a:p>
            <a:pPr marL="0" indent="0">
              <a:buNone/>
            </a:pPr>
            <a:endParaRPr lang="en-US" sz="3900" dirty="0" smtClean="0"/>
          </a:p>
          <a:p>
            <a:pPr marL="0" lvl="0" indent="0">
              <a:buNone/>
            </a:pPr>
            <a:endParaRPr lang="en-US" sz="3000" dirty="0"/>
          </a:p>
          <a:p>
            <a:pPr marL="0" lvl="0" indent="0" algn="ctr">
              <a:buNone/>
            </a:pPr>
            <a:r>
              <a:rPr lang="en-US" sz="3000" dirty="0"/>
              <a:t> </a:t>
            </a:r>
            <a:endParaRPr lang="en-US" sz="3000"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7278218" y="1226644"/>
            <a:ext cx="4575037" cy="2594568"/>
          </a:xfrm>
          <a:prstGeom prst="rect">
            <a:avLst/>
          </a:prstGeom>
        </p:spPr>
      </p:pic>
      <p:sp>
        <p:nvSpPr>
          <p:cNvPr id="5" name="TextBox 4"/>
          <p:cNvSpPr txBox="1"/>
          <p:nvPr/>
        </p:nvSpPr>
        <p:spPr>
          <a:xfrm>
            <a:off x="646112" y="1805651"/>
            <a:ext cx="7599783" cy="3354765"/>
          </a:xfrm>
          <a:prstGeom prst="rect">
            <a:avLst/>
          </a:prstGeom>
          <a:noFill/>
        </p:spPr>
        <p:txBody>
          <a:bodyPr wrap="square" rtlCol="0">
            <a:spAutoFit/>
          </a:bodyPr>
          <a:lstStyle/>
          <a:p>
            <a:r>
              <a:rPr lang="en-US" sz="3000" dirty="0"/>
              <a:t>Your application should include:</a:t>
            </a:r>
          </a:p>
          <a:p>
            <a:pPr marL="457200" indent="-457200">
              <a:buFont typeface="Arial" panose="020B0604020202020204" pitchFamily="34" charset="0"/>
              <a:buChar char="•"/>
            </a:pPr>
            <a:r>
              <a:rPr lang="en-US" sz="2600" dirty="0"/>
              <a:t>Your personal experience with a disease</a:t>
            </a:r>
          </a:p>
          <a:p>
            <a:pPr marL="457200" indent="-457200">
              <a:buFont typeface="Arial" panose="020B0604020202020204" pitchFamily="34" charset="0"/>
              <a:buChar char="•"/>
            </a:pPr>
            <a:r>
              <a:rPr lang="en-US" sz="2600" dirty="0"/>
              <a:t>Why </a:t>
            </a:r>
            <a:r>
              <a:rPr lang="en-US" sz="2600" dirty="0" smtClean="0"/>
              <a:t>you want to be </a:t>
            </a:r>
            <a:r>
              <a:rPr lang="en-US" sz="2600" dirty="0"/>
              <a:t>a Patient </a:t>
            </a:r>
            <a:r>
              <a:rPr lang="en-US" sz="2600" dirty="0" smtClean="0"/>
              <a:t>Rep </a:t>
            </a:r>
            <a:endParaRPr lang="en-US" sz="2600" dirty="0"/>
          </a:p>
          <a:p>
            <a:pPr marL="457200" indent="-457200">
              <a:buFont typeface="Arial" panose="020B0604020202020204" pitchFamily="34" charset="0"/>
              <a:buChar char="•"/>
            </a:pPr>
            <a:r>
              <a:rPr lang="en-US" sz="2600" dirty="0" smtClean="0"/>
              <a:t>Your </a:t>
            </a:r>
            <a:r>
              <a:rPr lang="en-US" sz="2600" b="1" dirty="0"/>
              <a:t>advocacy </a:t>
            </a:r>
            <a:r>
              <a:rPr lang="en-US" sz="2600" dirty="0" smtClean="0"/>
              <a:t>work </a:t>
            </a:r>
            <a:endParaRPr lang="en-US" sz="2600" dirty="0"/>
          </a:p>
          <a:p>
            <a:pPr marL="457200" indent="-457200">
              <a:buFont typeface="Arial" panose="020B0604020202020204" pitchFamily="34" charset="0"/>
              <a:buChar char="•"/>
            </a:pPr>
            <a:r>
              <a:rPr lang="en-US" sz="2600" dirty="0"/>
              <a:t>Work and/or volunteer </a:t>
            </a:r>
            <a:r>
              <a:rPr lang="en-US" sz="2600" dirty="0" smtClean="0"/>
              <a:t>experience related </a:t>
            </a:r>
            <a:r>
              <a:rPr lang="en-US" sz="2600" dirty="0"/>
              <a:t>to the specific </a:t>
            </a:r>
            <a:r>
              <a:rPr lang="en-US" sz="2600" dirty="0" smtClean="0"/>
              <a:t>disease</a:t>
            </a:r>
            <a:endParaRPr lang="en-US" sz="2600" dirty="0"/>
          </a:p>
          <a:p>
            <a:pPr marL="457200" lvl="0" indent="-457200">
              <a:buFont typeface="Arial" panose="020B0604020202020204" pitchFamily="34" charset="0"/>
              <a:buChar char="•"/>
            </a:pPr>
            <a:r>
              <a:rPr lang="en-US" sz="2600" dirty="0" smtClean="0"/>
              <a:t>Info </a:t>
            </a:r>
            <a:r>
              <a:rPr lang="en-US" sz="2600" dirty="0"/>
              <a:t>about your ability to represent patients and communicate their perspectives</a:t>
            </a:r>
          </a:p>
        </p:txBody>
      </p:sp>
      <p:sp>
        <p:nvSpPr>
          <p:cNvPr id="7" name="TextBox 6"/>
          <p:cNvSpPr txBox="1"/>
          <p:nvPr/>
        </p:nvSpPr>
        <p:spPr>
          <a:xfrm>
            <a:off x="937029" y="5836773"/>
            <a:ext cx="10281896" cy="553998"/>
          </a:xfrm>
          <a:prstGeom prst="rect">
            <a:avLst/>
          </a:prstGeom>
          <a:noFill/>
          <a:ln>
            <a:solidFill>
              <a:srgbClr val="FFC000"/>
            </a:solidFill>
          </a:ln>
        </p:spPr>
        <p:txBody>
          <a:bodyPr wrap="square" rtlCol="0">
            <a:spAutoFit/>
          </a:bodyPr>
          <a:lstStyle/>
          <a:p>
            <a:pPr algn="ctr"/>
            <a:r>
              <a:rPr lang="en-US" sz="3000" b="1" dirty="0"/>
              <a:t>Email your application to:  </a:t>
            </a:r>
            <a:r>
              <a:rPr lang="en-US" sz="3000" b="1" u="sng" dirty="0">
                <a:hlinkClick r:id="rId4"/>
              </a:rPr>
              <a:t>PatientRepProgram@fda.hhs.gov</a:t>
            </a:r>
            <a:endParaRPr lang="en-US" sz="3000" b="1" dirty="0"/>
          </a:p>
        </p:txBody>
      </p:sp>
    </p:spTree>
    <p:extLst>
      <p:ext uri="{BB962C8B-B14F-4D97-AF65-F5344CB8AC3E}">
        <p14:creationId xmlns:p14="http://schemas.microsoft.com/office/powerpoint/2010/main" val="3638112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365" y="2828477"/>
            <a:ext cx="10131427" cy="1468800"/>
          </a:xfrm>
        </p:spPr>
        <p:txBody>
          <a:bodyPr>
            <a:normAutofit/>
          </a:bodyPr>
          <a:lstStyle/>
          <a:p>
            <a:pPr algn="ctr"/>
            <a:r>
              <a:rPr lang="en-US" sz="4400" b="1" cap="none" dirty="0" smtClean="0"/>
              <a:t>Opportunities for Patient Engagement</a:t>
            </a:r>
            <a:endParaRPr lang="en-US" sz="4400" b="1" cap="none" dirty="0"/>
          </a:p>
        </p:txBody>
      </p:sp>
      <p:pic>
        <p:nvPicPr>
          <p:cNvPr id="4" name="Picture 3"/>
          <p:cNvPicPr>
            <a:picLocks noChangeAspect="1"/>
          </p:cNvPicPr>
          <p:nvPr/>
        </p:nvPicPr>
        <p:blipFill>
          <a:blip r:embed="rId3"/>
          <a:stretch>
            <a:fillRect/>
          </a:stretch>
        </p:blipFill>
        <p:spPr>
          <a:xfrm>
            <a:off x="2976546" y="4714700"/>
            <a:ext cx="6195066" cy="953087"/>
          </a:xfrm>
          <a:prstGeom prst="rect">
            <a:avLst/>
          </a:prstGeom>
          <a:solidFill>
            <a:schemeClr val="tx1"/>
          </a:solidFill>
        </p:spPr>
      </p:pic>
      <p:pic>
        <p:nvPicPr>
          <p:cNvPr id="5" name="Picture 4"/>
          <p:cNvPicPr>
            <a:picLocks noChangeAspect="1"/>
          </p:cNvPicPr>
          <p:nvPr/>
        </p:nvPicPr>
        <p:blipFill rotWithShape="1">
          <a:blip r:embed="rId4"/>
          <a:srcRect l="13618" t="40370" r="64725" b="24426"/>
          <a:stretch/>
        </p:blipFill>
        <p:spPr>
          <a:xfrm>
            <a:off x="4665155" y="488947"/>
            <a:ext cx="2817845" cy="2575250"/>
          </a:xfrm>
          <a:prstGeom prst="rect">
            <a:avLst/>
          </a:prstGeom>
        </p:spPr>
      </p:pic>
    </p:spTree>
    <p:extLst>
      <p:ext uri="{BB962C8B-B14F-4D97-AF65-F5344CB8AC3E}">
        <p14:creationId xmlns:p14="http://schemas.microsoft.com/office/powerpoint/2010/main" val="1915049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884" y="1030602"/>
            <a:ext cx="10131427" cy="1468800"/>
          </a:xfrm>
        </p:spPr>
        <p:txBody>
          <a:bodyPr>
            <a:normAutofit/>
          </a:bodyPr>
          <a:lstStyle/>
          <a:p>
            <a:pPr algn="ctr"/>
            <a:r>
              <a:rPr lang="en-US" sz="4400" dirty="0" smtClean="0"/>
              <a:t>National Institutes of Health</a:t>
            </a:r>
            <a:endParaRPr lang="en-US" sz="4400" dirty="0"/>
          </a:p>
        </p:txBody>
      </p:sp>
      <p:sp>
        <p:nvSpPr>
          <p:cNvPr id="3" name="Text Placeholder 2"/>
          <p:cNvSpPr>
            <a:spLocks noGrp="1"/>
          </p:cNvSpPr>
          <p:nvPr>
            <p:ph type="body" idx="1"/>
          </p:nvPr>
        </p:nvSpPr>
        <p:spPr>
          <a:xfrm>
            <a:off x="669757" y="2643781"/>
            <a:ext cx="10832432" cy="3259714"/>
          </a:xfrm>
        </p:spPr>
        <p:txBody>
          <a:bodyPr>
            <a:normAutofit fontScale="92500"/>
          </a:bodyPr>
          <a:lstStyle/>
          <a:p>
            <a:r>
              <a:rPr lang="en-US" sz="3300" dirty="0"/>
              <a:t>NIH has  27 </a:t>
            </a:r>
            <a:r>
              <a:rPr lang="en-US" sz="3300" dirty="0" smtClean="0"/>
              <a:t>different Institutes &amp; Centers</a:t>
            </a:r>
          </a:p>
          <a:p>
            <a:r>
              <a:rPr lang="en-US" sz="3300" dirty="0" smtClean="0"/>
              <a:t>From the National Eye Institute to the National Cancer Institute to the National Institute on Aging &amp; more</a:t>
            </a:r>
            <a:r>
              <a:rPr lang="en-US" sz="3300" dirty="0"/>
              <a:t> </a:t>
            </a:r>
          </a:p>
          <a:p>
            <a:endParaRPr lang="en-US" dirty="0" smtClean="0"/>
          </a:p>
          <a:p>
            <a:r>
              <a:rPr lang="en-US" sz="3600" dirty="0">
                <a:hlinkClick r:id="rId3"/>
              </a:rPr>
              <a:t>https://</a:t>
            </a:r>
            <a:r>
              <a:rPr lang="en-US" sz="3600" dirty="0" smtClean="0">
                <a:hlinkClick r:id="rId3"/>
              </a:rPr>
              <a:t>oma.od.nih.gov/IC_Organization_Chart/NIH%20Organizational%20Chart.pdf</a:t>
            </a:r>
            <a:r>
              <a:rPr lang="en-US" sz="3600" dirty="0" smtClean="0"/>
              <a:t> </a:t>
            </a:r>
            <a:endParaRPr lang="en-US" sz="3600" dirty="0"/>
          </a:p>
        </p:txBody>
      </p:sp>
    </p:spTree>
    <p:extLst>
      <p:ext uri="{BB962C8B-B14F-4D97-AF65-F5344CB8AC3E}">
        <p14:creationId xmlns:p14="http://schemas.microsoft.com/office/powerpoint/2010/main" val="4031542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462" y="292360"/>
            <a:ext cx="10131425" cy="1456267"/>
          </a:xfrm>
        </p:spPr>
        <p:txBody>
          <a:bodyPr>
            <a:normAutofit/>
          </a:bodyPr>
          <a:lstStyle/>
          <a:p>
            <a:r>
              <a:rPr lang="en-US" sz="4400" b="1" cap="none" dirty="0" smtClean="0"/>
              <a:t>NIH: National Heart, Lung, and Blood Institute (NHLBI)</a:t>
            </a:r>
            <a:endParaRPr lang="en-US" sz="4400" b="1" cap="none" dirty="0"/>
          </a:p>
        </p:txBody>
      </p:sp>
      <p:pic>
        <p:nvPicPr>
          <p:cNvPr id="4" name="Content Placeholder 3"/>
          <p:cNvPicPr>
            <a:picLocks noGrp="1" noChangeAspect="1"/>
          </p:cNvPicPr>
          <p:nvPr>
            <p:ph idx="1"/>
          </p:nvPr>
        </p:nvPicPr>
        <p:blipFill rotWithShape="1">
          <a:blip r:embed="rId3"/>
          <a:srcRect l="2385" t="11965" r="3296" b="5737"/>
          <a:stretch/>
        </p:blipFill>
        <p:spPr>
          <a:xfrm>
            <a:off x="1298971" y="2179514"/>
            <a:ext cx="9536916" cy="4678486"/>
          </a:xfrm>
          <a:prstGeom prst="rect">
            <a:avLst/>
          </a:prstGeom>
        </p:spPr>
      </p:pic>
      <p:sp>
        <p:nvSpPr>
          <p:cNvPr id="5" name="TextBox 4"/>
          <p:cNvSpPr txBox="1"/>
          <p:nvPr/>
        </p:nvSpPr>
        <p:spPr>
          <a:xfrm>
            <a:off x="1119674" y="1748627"/>
            <a:ext cx="8901404" cy="430887"/>
          </a:xfrm>
          <a:prstGeom prst="rect">
            <a:avLst/>
          </a:prstGeom>
          <a:noFill/>
        </p:spPr>
        <p:txBody>
          <a:bodyPr wrap="square" rtlCol="0">
            <a:spAutoFit/>
          </a:bodyPr>
          <a:lstStyle/>
          <a:p>
            <a:pPr algn="ctr"/>
            <a:r>
              <a:rPr lang="en-US" sz="2200" dirty="0" smtClean="0"/>
              <a:t>             http</a:t>
            </a:r>
            <a:r>
              <a:rPr lang="en-US" sz="2200" dirty="0"/>
              <a:t>://www.nhlbi.nih.gov/files/docs/public/nhlbi-listens.pdf</a:t>
            </a:r>
          </a:p>
        </p:txBody>
      </p:sp>
    </p:spTree>
    <p:extLst>
      <p:ext uri="{BB962C8B-B14F-4D97-AF65-F5344CB8AC3E}">
        <p14:creationId xmlns:p14="http://schemas.microsoft.com/office/powerpoint/2010/main" val="2931754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smtClean="0"/>
              <a:t>NHLBI:  Collaboration with Advocacy Groups</a:t>
            </a:r>
            <a:endParaRPr lang="en-US" sz="4400" b="1" cap="none" dirty="0"/>
          </a:p>
        </p:txBody>
      </p:sp>
      <p:pic>
        <p:nvPicPr>
          <p:cNvPr id="2052" name="Picture 4" descr="The LAM Foun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4383" y="2243398"/>
            <a:ext cx="2914650" cy="923925"/>
          </a:xfrm>
          <a:prstGeom prst="rect">
            <a:avLst/>
          </a:prstGeom>
          <a:solidFill>
            <a:schemeClr val="tx1"/>
          </a:solidFill>
        </p:spPr>
      </p:pic>
      <p:pic>
        <p:nvPicPr>
          <p:cNvPr id="2054" name="Picture 6" descr="http://www.phassociation.org/view.image?Id=4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5967" y="3974141"/>
            <a:ext cx="3914775" cy="101917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womenheart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0601" y="5411906"/>
            <a:ext cx="3045506" cy="111943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4" descr="Image result for cystic fibrosis foundation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6" descr="Image result for cystic fibrosis foundation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8" name="Picture 20" descr="Image result for cystic fibrosis foundation logo"/>
          <p:cNvPicPr>
            <a:picLocks noChangeAspect="1" noChangeArrowheads="1"/>
          </p:cNvPicPr>
          <p:nvPr/>
        </p:nvPicPr>
        <p:blipFill rotWithShape="1">
          <a:blip r:embed="rId6">
            <a:extLst>
              <a:ext uri="{28A0092B-C50C-407E-A947-70E740481C1C}">
                <a14:useLocalDpi xmlns:a14="http://schemas.microsoft.com/office/drawing/2010/main" val="0"/>
              </a:ext>
            </a:extLst>
          </a:blip>
          <a:srcRect r="51782"/>
          <a:stretch/>
        </p:blipFill>
        <p:spPr bwMode="auto">
          <a:xfrm>
            <a:off x="600546" y="4494461"/>
            <a:ext cx="2397800" cy="185635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Image result for daniella maria arturi foundation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0817" y="2017496"/>
            <a:ext cx="2200275" cy="838201"/>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Laura Farrell Copywriting, PR, and Design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2652" y="2297405"/>
            <a:ext cx="2886075" cy="13525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086592" y="3478798"/>
            <a:ext cx="1934224" cy="1015663"/>
          </a:xfrm>
          <a:prstGeom prst="rect">
            <a:avLst/>
          </a:prstGeom>
          <a:noFill/>
        </p:spPr>
        <p:txBody>
          <a:bodyPr wrap="square" rtlCol="0">
            <a:spAutoFit/>
          </a:bodyPr>
          <a:lstStyle/>
          <a:p>
            <a:pPr algn="ctr"/>
            <a:r>
              <a:rPr lang="en-US" sz="3000" b="1" dirty="0" smtClean="0"/>
              <a:t>And many others!</a:t>
            </a:r>
            <a:endParaRPr lang="en-US" sz="3000" b="1" dirty="0"/>
          </a:p>
        </p:txBody>
      </p:sp>
      <p:sp>
        <p:nvSpPr>
          <p:cNvPr id="12" name="TextBox 11"/>
          <p:cNvSpPr txBox="1"/>
          <p:nvPr/>
        </p:nvSpPr>
        <p:spPr>
          <a:xfrm>
            <a:off x="3933497" y="4993316"/>
            <a:ext cx="3707595" cy="769441"/>
          </a:xfrm>
          <a:prstGeom prst="rect">
            <a:avLst/>
          </a:prstGeom>
          <a:noFill/>
          <a:ln>
            <a:solidFill>
              <a:srgbClr val="FFC000"/>
            </a:solidFill>
          </a:ln>
        </p:spPr>
        <p:txBody>
          <a:bodyPr wrap="square" rtlCol="0">
            <a:spAutoFit/>
          </a:bodyPr>
          <a:lstStyle/>
          <a:p>
            <a:pPr algn="ctr"/>
            <a:r>
              <a:rPr lang="en-US" sz="2200" b="1" dirty="0" smtClean="0"/>
              <a:t>Email for more information:</a:t>
            </a:r>
          </a:p>
          <a:p>
            <a:pPr algn="ctr"/>
            <a:r>
              <a:rPr lang="en-US" sz="2200" b="1" dirty="0" smtClean="0"/>
              <a:t>NIHinfo@od.nih.gov</a:t>
            </a:r>
            <a:endParaRPr lang="en-US" sz="2200" b="1" dirty="0"/>
          </a:p>
        </p:txBody>
      </p:sp>
    </p:spTree>
    <p:extLst>
      <p:ext uri="{BB962C8B-B14F-4D97-AF65-F5344CB8AC3E}">
        <p14:creationId xmlns:p14="http://schemas.microsoft.com/office/powerpoint/2010/main" val="4093441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t>WHEN THE PUBLIC SPEAKS,</a:t>
            </a:r>
            <a:br>
              <a:rPr lang="en-US" sz="4400" dirty="0"/>
            </a:br>
            <a:r>
              <a:rPr lang="en-US" sz="4400" dirty="0"/>
              <a:t>THE NHLBI LISTENS AND RESPONDS</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algn="ctr"/>
            <a:endParaRPr lang="en-US" sz="2000" dirty="0"/>
          </a:p>
          <a:p>
            <a:r>
              <a:rPr lang="en-US" sz="3200" dirty="0"/>
              <a:t>THE NHLBI SEEKS INPUT FROM PUBLIC INTEREST ORGANIZATIONS </a:t>
            </a:r>
            <a:r>
              <a:rPr lang="en-US" sz="3200" dirty="0" smtClean="0"/>
              <a:t>.</a:t>
            </a:r>
          </a:p>
          <a:p>
            <a:r>
              <a:rPr lang="en-US" sz="3200" dirty="0" smtClean="0"/>
              <a:t> </a:t>
            </a:r>
            <a:r>
              <a:rPr lang="en-US" sz="3200" dirty="0"/>
              <a:t>INTERACTION WITH PATIENT ADVOCACY GROUPS CAN HAVE A POSITIVE EFFECT ON </a:t>
            </a:r>
            <a:r>
              <a:rPr lang="en-US" sz="3200" dirty="0" smtClean="0"/>
              <a:t>RESEARCH.</a:t>
            </a:r>
          </a:p>
          <a:p>
            <a:r>
              <a:rPr lang="en-US" sz="3200" dirty="0" smtClean="0"/>
              <a:t> </a:t>
            </a:r>
            <a:r>
              <a:rPr lang="en-US" sz="3200" dirty="0"/>
              <a:t>THE INSTITUTE BELIEVES </a:t>
            </a:r>
            <a:r>
              <a:rPr lang="en-US" sz="3200" dirty="0" smtClean="0"/>
              <a:t>IT </a:t>
            </a:r>
            <a:r>
              <a:rPr lang="en-US" sz="3200" dirty="0"/>
              <a:t>PUTS A </a:t>
            </a:r>
            <a:r>
              <a:rPr lang="en-US" sz="3200" dirty="0">
                <a:solidFill>
                  <a:srgbClr val="FF0000"/>
                </a:solidFill>
              </a:rPr>
              <a:t>HUMAN FACE </a:t>
            </a:r>
            <a:r>
              <a:rPr lang="en-US" sz="3200" dirty="0"/>
              <a:t>TO THE DISEASES THEY STUDY </a:t>
            </a:r>
            <a:r>
              <a:rPr lang="en-US" sz="3200" dirty="0" smtClean="0"/>
              <a:t>&amp; </a:t>
            </a:r>
            <a:r>
              <a:rPr lang="en-US" sz="3200" dirty="0"/>
              <a:t>IMPROVES THEIR ACCESS TO PATIENTS FOR CLINICAL STUDIES. </a:t>
            </a:r>
          </a:p>
          <a:p>
            <a:endParaRPr lang="en-US" dirty="0"/>
          </a:p>
        </p:txBody>
      </p:sp>
    </p:spTree>
    <p:extLst>
      <p:ext uri="{BB962C8B-B14F-4D97-AF65-F5344CB8AC3E}">
        <p14:creationId xmlns:p14="http://schemas.microsoft.com/office/powerpoint/2010/main" val="3033957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763517" cy="974501"/>
          </a:xfrm>
        </p:spPr>
        <p:txBody>
          <a:bodyPr>
            <a:normAutofit fontScale="90000"/>
          </a:bodyPr>
          <a:lstStyle/>
          <a:p>
            <a:r>
              <a:rPr lang="en-US" sz="4000" b="1" cap="none" dirty="0" smtClean="0"/>
              <a:t>NIH National Cancer Institute: Office of Advocacy Relations</a:t>
            </a:r>
            <a:r>
              <a:rPr lang="en-US" dirty="0" smtClean="0"/>
              <a:t/>
            </a:r>
            <a:br>
              <a:rPr lang="en-US" dirty="0" smtClean="0"/>
            </a:br>
            <a:endParaRPr lang="en-US" dirty="0"/>
          </a:p>
        </p:txBody>
      </p:sp>
      <p:sp>
        <p:nvSpPr>
          <p:cNvPr id="3" name="Content Placeholder 2"/>
          <p:cNvSpPr>
            <a:spLocks noGrp="1"/>
          </p:cNvSpPr>
          <p:nvPr>
            <p:ph idx="1"/>
          </p:nvPr>
        </p:nvSpPr>
        <p:spPr>
          <a:xfrm>
            <a:off x="198446" y="1262130"/>
            <a:ext cx="11900789" cy="5443469"/>
          </a:xfrm>
        </p:spPr>
        <p:txBody>
          <a:bodyPr anchor="t"/>
          <a:lstStyle/>
          <a:p>
            <a:pPr marL="0" indent="0" algn="ctr">
              <a:buNone/>
            </a:pPr>
            <a:r>
              <a:rPr lang="en-US" sz="2400" dirty="0" smtClean="0">
                <a:hlinkClick r:id="rId3"/>
              </a:rPr>
              <a:t>http://www.cancer.gov/about-nci/organization/oar</a:t>
            </a:r>
            <a:endParaRPr lang="en-US" sz="2400" dirty="0" smtClean="0"/>
          </a:p>
          <a:p>
            <a:pPr lvl="1"/>
            <a:endParaRPr lang="en-US" dirty="0"/>
          </a:p>
        </p:txBody>
      </p:sp>
      <p:pic>
        <p:nvPicPr>
          <p:cNvPr id="4" name="Picture 3"/>
          <p:cNvPicPr>
            <a:picLocks noChangeAspect="1"/>
          </p:cNvPicPr>
          <p:nvPr/>
        </p:nvPicPr>
        <p:blipFill rotWithShape="1">
          <a:blip r:embed="rId4"/>
          <a:srcRect l="12381" t="11469" r="13541" b="10002"/>
          <a:stretch/>
        </p:blipFill>
        <p:spPr>
          <a:xfrm>
            <a:off x="2021846" y="1864265"/>
            <a:ext cx="8079036" cy="4815155"/>
          </a:xfrm>
          <a:prstGeom prst="rect">
            <a:avLst/>
          </a:prstGeom>
        </p:spPr>
      </p:pic>
    </p:spTree>
    <p:extLst>
      <p:ext uri="{BB962C8B-B14F-4D97-AF65-F5344CB8AC3E}">
        <p14:creationId xmlns:p14="http://schemas.microsoft.com/office/powerpoint/2010/main" val="2903806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3368" y="1146012"/>
            <a:ext cx="9111916" cy="3447098"/>
          </a:xfrm>
          <a:prstGeom prst="rect">
            <a:avLst/>
          </a:prstGeom>
        </p:spPr>
        <p:txBody>
          <a:bodyPr wrap="square">
            <a:spAutoFit/>
          </a:bodyPr>
          <a:lstStyle/>
          <a:p>
            <a:r>
              <a:rPr lang="en-US" sz="4000" dirty="0">
                <a:latin typeface="+mj-lt"/>
              </a:rPr>
              <a:t>Advocate Roles at NCI</a:t>
            </a:r>
          </a:p>
          <a:p>
            <a:endParaRPr lang="en-US" dirty="0"/>
          </a:p>
          <a:p>
            <a:pPr marL="457200" indent="-457200">
              <a:buFont typeface="Arial" panose="020B0604020202020204" pitchFamily="34" charset="0"/>
              <a:buChar char="•"/>
            </a:pPr>
            <a:r>
              <a:rPr lang="en-US" sz="3200" dirty="0"/>
              <a:t>Advocates bring a </a:t>
            </a:r>
            <a:r>
              <a:rPr lang="en-US" sz="3200" dirty="0">
                <a:solidFill>
                  <a:srgbClr val="FF0000"/>
                </a:solidFill>
              </a:rPr>
              <a:t>human face</a:t>
            </a:r>
            <a:r>
              <a:rPr lang="en-US" sz="3200" dirty="0"/>
              <a:t> to cancer research that reinforces the need to accelerate </a:t>
            </a:r>
            <a:r>
              <a:rPr lang="en-US" sz="3200" dirty="0" smtClean="0"/>
              <a:t>progress.</a:t>
            </a:r>
          </a:p>
          <a:p>
            <a:pPr marL="457200" indent="-457200">
              <a:buFont typeface="Arial" panose="020B0604020202020204" pitchFamily="34" charset="0"/>
              <a:buChar char="•"/>
            </a:pPr>
            <a:r>
              <a:rPr lang="en-US" sz="3200" dirty="0"/>
              <a:t>T</a:t>
            </a:r>
            <a:r>
              <a:rPr lang="en-US" sz="3200" dirty="0" smtClean="0"/>
              <a:t>heir </a:t>
            </a:r>
            <a:r>
              <a:rPr lang="en-US" sz="3200" dirty="0"/>
              <a:t>involvement provides NCI staff with critical feedback and insight. There are four primary ways advocates engage in the NCI research </a:t>
            </a:r>
            <a:r>
              <a:rPr lang="en-US" sz="3200" dirty="0" smtClean="0"/>
              <a:t>process…</a:t>
            </a:r>
            <a:endParaRPr lang="en-US" sz="3200" dirty="0"/>
          </a:p>
        </p:txBody>
      </p:sp>
    </p:spTree>
    <p:extLst>
      <p:ext uri="{BB962C8B-B14F-4D97-AF65-F5344CB8AC3E}">
        <p14:creationId xmlns:p14="http://schemas.microsoft.com/office/powerpoint/2010/main" val="3334239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smtClean="0"/>
              <a:t>FDA Engagement Options</a:t>
            </a:r>
            <a:endParaRPr lang="en-US" sz="4400" b="1" cap="none" dirty="0"/>
          </a:p>
        </p:txBody>
      </p:sp>
      <p:sp>
        <p:nvSpPr>
          <p:cNvPr id="3" name="Content Placeholder 2"/>
          <p:cNvSpPr>
            <a:spLocks noGrp="1"/>
          </p:cNvSpPr>
          <p:nvPr>
            <p:ph idx="1"/>
          </p:nvPr>
        </p:nvSpPr>
        <p:spPr>
          <a:xfrm>
            <a:off x="685801" y="2117233"/>
            <a:ext cx="10131425" cy="3649133"/>
          </a:xfrm>
        </p:spPr>
        <p:txBody>
          <a:bodyPr>
            <a:normAutofit/>
          </a:bodyPr>
          <a:lstStyle/>
          <a:p>
            <a:r>
              <a:rPr lang="en-US" sz="3600" dirty="0" smtClean="0"/>
              <a:t>Oral public comments</a:t>
            </a:r>
          </a:p>
          <a:p>
            <a:r>
              <a:rPr lang="en-US" sz="3600" dirty="0" smtClean="0"/>
              <a:t>Written comments</a:t>
            </a:r>
          </a:p>
          <a:p>
            <a:r>
              <a:rPr lang="en-US" sz="3600" dirty="0" smtClean="0"/>
              <a:t>Representative on FDA advisory committee</a:t>
            </a:r>
            <a:endParaRPr lang="en-US" sz="3600" dirty="0"/>
          </a:p>
        </p:txBody>
      </p:sp>
      <p:pic>
        <p:nvPicPr>
          <p:cNvPr id="5" name="Picture 4"/>
          <p:cNvPicPr>
            <a:picLocks noChangeAspect="1"/>
          </p:cNvPicPr>
          <p:nvPr/>
        </p:nvPicPr>
        <p:blipFill>
          <a:blip r:embed="rId3"/>
          <a:stretch>
            <a:fillRect/>
          </a:stretch>
        </p:blipFill>
        <p:spPr>
          <a:xfrm>
            <a:off x="7620142" y="1884400"/>
            <a:ext cx="3937000" cy="2057400"/>
          </a:xfrm>
          <a:prstGeom prst="rect">
            <a:avLst/>
          </a:prstGeom>
        </p:spPr>
      </p:pic>
    </p:spTree>
    <p:extLst>
      <p:ext uri="{BB962C8B-B14F-4D97-AF65-F5344CB8AC3E}">
        <p14:creationId xmlns:p14="http://schemas.microsoft.com/office/powerpoint/2010/main" val="1833287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NCI: </a:t>
            </a:r>
            <a:r>
              <a:rPr lang="en-US" sz="4800" b="1" cap="none" dirty="0" smtClean="0"/>
              <a:t>Research Advocacy Process</a:t>
            </a:r>
            <a:endParaRPr lang="en-US" sz="4800" b="1" cap="none" dirty="0"/>
          </a:p>
        </p:txBody>
      </p:sp>
      <p:graphicFrame>
        <p:nvGraphicFramePr>
          <p:cNvPr id="4" name="Diagram 3"/>
          <p:cNvGraphicFramePr/>
          <p:nvPr>
            <p:extLst>
              <p:ext uri="{D42A27DB-BD31-4B8C-83A1-F6EECF244321}">
                <p14:modId xmlns:p14="http://schemas.microsoft.com/office/powerpoint/2010/main" val="2935415990"/>
              </p:ext>
            </p:extLst>
          </p:nvPr>
        </p:nvGraphicFramePr>
        <p:xfrm>
          <a:off x="872293" y="2668555"/>
          <a:ext cx="10299496" cy="3275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6790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smtClean="0"/>
              <a:t>NCI Research Advocate Requirements</a:t>
            </a:r>
            <a:endParaRPr lang="en-US" sz="4400" b="1" cap="none" dirty="0"/>
          </a:p>
        </p:txBody>
      </p:sp>
      <p:sp>
        <p:nvSpPr>
          <p:cNvPr id="3" name="Content Placeholder 2"/>
          <p:cNvSpPr>
            <a:spLocks noGrp="1"/>
          </p:cNvSpPr>
          <p:nvPr>
            <p:ph idx="1"/>
          </p:nvPr>
        </p:nvSpPr>
        <p:spPr/>
        <p:txBody>
          <a:bodyPr>
            <a:normAutofit fontScale="92500" lnSpcReduction="20000"/>
          </a:bodyPr>
          <a:lstStyle/>
          <a:p>
            <a:endParaRPr lang="en-US" sz="3000" dirty="0" smtClean="0"/>
          </a:p>
          <a:p>
            <a:r>
              <a:rPr lang="en-US" sz="3500" dirty="0" smtClean="0"/>
              <a:t>At least 2 years of involvement with cancer research-related activities</a:t>
            </a:r>
          </a:p>
          <a:p>
            <a:r>
              <a:rPr lang="en-US" sz="3500" dirty="0" smtClean="0"/>
              <a:t>Personal experience with cancer</a:t>
            </a:r>
          </a:p>
          <a:p>
            <a:r>
              <a:rPr lang="en-US" sz="3500" dirty="0" smtClean="0"/>
              <a:t>Ability to express a “collective patient perspective”</a:t>
            </a:r>
          </a:p>
          <a:p>
            <a:r>
              <a:rPr lang="en-US" sz="3500" dirty="0" smtClean="0"/>
              <a:t>Residency in the United States</a:t>
            </a:r>
          </a:p>
          <a:p>
            <a:r>
              <a:rPr lang="en-US" sz="3500" dirty="0" smtClean="0"/>
              <a:t>Fluency in English</a:t>
            </a:r>
          </a:p>
          <a:p>
            <a:endParaRPr lang="en-US" dirty="0" smtClean="0"/>
          </a:p>
          <a:p>
            <a:endParaRPr lang="en-US" dirty="0" smtClean="0"/>
          </a:p>
          <a:p>
            <a:endParaRPr lang="en-US" dirty="0" smtClean="0"/>
          </a:p>
          <a:p>
            <a:endParaRPr lang="en-US" dirty="0"/>
          </a:p>
        </p:txBody>
      </p:sp>
      <p:pic>
        <p:nvPicPr>
          <p:cNvPr id="7" name="Picture 6"/>
          <p:cNvPicPr>
            <a:picLocks noChangeAspect="1"/>
          </p:cNvPicPr>
          <p:nvPr/>
        </p:nvPicPr>
        <p:blipFill>
          <a:blip r:embed="rId3"/>
          <a:stretch>
            <a:fillRect/>
          </a:stretch>
        </p:blipFill>
        <p:spPr>
          <a:xfrm>
            <a:off x="8223399" y="4212266"/>
            <a:ext cx="3968601" cy="2645734"/>
          </a:xfrm>
          <a:prstGeom prst="rect">
            <a:avLst/>
          </a:prstGeom>
        </p:spPr>
      </p:pic>
    </p:spTree>
    <p:extLst>
      <p:ext uri="{BB962C8B-B14F-4D97-AF65-F5344CB8AC3E}">
        <p14:creationId xmlns:p14="http://schemas.microsoft.com/office/powerpoint/2010/main" val="471405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smtClean="0"/>
              <a:t>Become an NCI Research Advocate</a:t>
            </a:r>
            <a:endParaRPr lang="en-US" sz="4400" b="1" cap="none" dirty="0"/>
          </a:p>
        </p:txBody>
      </p:sp>
      <p:sp>
        <p:nvSpPr>
          <p:cNvPr id="3" name="Content Placeholder 2"/>
          <p:cNvSpPr>
            <a:spLocks noGrp="1"/>
          </p:cNvSpPr>
          <p:nvPr>
            <p:ph idx="1"/>
          </p:nvPr>
        </p:nvSpPr>
        <p:spPr/>
        <p:txBody>
          <a:bodyPr>
            <a:normAutofit/>
          </a:bodyPr>
          <a:lstStyle/>
          <a:p>
            <a:r>
              <a:rPr lang="en-US" sz="3000" dirty="0" smtClean="0"/>
              <a:t>Create</a:t>
            </a:r>
          </a:p>
          <a:p>
            <a:r>
              <a:rPr lang="en-US" sz="3000" dirty="0" smtClean="0"/>
              <a:t>Select</a:t>
            </a:r>
          </a:p>
          <a:p>
            <a:r>
              <a:rPr lang="en-US" sz="3000" dirty="0" smtClean="0"/>
              <a:t>Prepare</a:t>
            </a:r>
          </a:p>
          <a:p>
            <a:r>
              <a:rPr lang="en-US" sz="3000" dirty="0" smtClean="0"/>
              <a:t>Participate</a:t>
            </a:r>
          </a:p>
          <a:p>
            <a:r>
              <a:rPr lang="en-US" sz="3000" dirty="0" smtClean="0"/>
              <a:t>Evaluate</a:t>
            </a:r>
            <a:endParaRPr lang="en-US" sz="3000" dirty="0"/>
          </a:p>
        </p:txBody>
      </p:sp>
      <p:pic>
        <p:nvPicPr>
          <p:cNvPr id="4" name="Picture 3"/>
          <p:cNvPicPr>
            <a:picLocks noChangeAspect="1"/>
          </p:cNvPicPr>
          <p:nvPr/>
        </p:nvPicPr>
        <p:blipFill>
          <a:blip r:embed="rId3"/>
          <a:stretch>
            <a:fillRect/>
          </a:stretch>
        </p:blipFill>
        <p:spPr>
          <a:xfrm>
            <a:off x="6407966" y="2519974"/>
            <a:ext cx="5784034" cy="4338026"/>
          </a:xfrm>
          <a:prstGeom prst="rect">
            <a:avLst/>
          </a:prstGeom>
        </p:spPr>
      </p:pic>
    </p:spTree>
    <p:extLst>
      <p:ext uri="{BB962C8B-B14F-4D97-AF65-F5344CB8AC3E}">
        <p14:creationId xmlns:p14="http://schemas.microsoft.com/office/powerpoint/2010/main" val="3611561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marL="0" indent="0">
              <a:buNone/>
            </a:pP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rotWithShape="1">
          <a:blip r:embed="rId3"/>
          <a:srcRect t="7717" b="12436"/>
          <a:stretch/>
        </p:blipFill>
        <p:spPr>
          <a:xfrm>
            <a:off x="416735" y="1083364"/>
            <a:ext cx="11450310" cy="5140271"/>
          </a:xfrm>
          <a:prstGeom prst="rect">
            <a:avLst/>
          </a:prstGeom>
        </p:spPr>
      </p:pic>
    </p:spTree>
    <p:extLst>
      <p:ext uri="{BB962C8B-B14F-4D97-AF65-F5344CB8AC3E}">
        <p14:creationId xmlns:p14="http://schemas.microsoft.com/office/powerpoint/2010/main" val="3177846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NCI </a:t>
            </a:r>
            <a:r>
              <a:rPr lang="en-US" sz="4400" b="1" cap="none" dirty="0"/>
              <a:t>O</a:t>
            </a:r>
            <a:r>
              <a:rPr lang="en-US" sz="4400" b="1" cap="none" dirty="0" smtClean="0"/>
              <a:t>ffice of Advocacy Relations</a:t>
            </a:r>
            <a:endParaRPr lang="en-US" sz="4400" b="1" cap="none" dirty="0"/>
          </a:p>
        </p:txBody>
      </p:sp>
      <p:sp>
        <p:nvSpPr>
          <p:cNvPr id="3" name="Content Placeholder 2"/>
          <p:cNvSpPr>
            <a:spLocks noGrp="1"/>
          </p:cNvSpPr>
          <p:nvPr>
            <p:ph idx="1"/>
          </p:nvPr>
        </p:nvSpPr>
        <p:spPr/>
        <p:txBody>
          <a:bodyPr anchor="t"/>
          <a:lstStyle/>
          <a:p>
            <a:pPr marL="0" indent="0">
              <a:buNone/>
            </a:pP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rotWithShape="1">
          <a:blip r:embed="rId3"/>
          <a:srcRect l="43413" t="21492" r="2191" b="9375"/>
          <a:stretch/>
        </p:blipFill>
        <p:spPr>
          <a:xfrm>
            <a:off x="6563614" y="2877136"/>
            <a:ext cx="5045452" cy="3605158"/>
          </a:xfrm>
          <a:prstGeom prst="rect">
            <a:avLst/>
          </a:prstGeom>
        </p:spPr>
      </p:pic>
      <p:sp>
        <p:nvSpPr>
          <p:cNvPr id="5" name="TextBox 4"/>
          <p:cNvSpPr txBox="1"/>
          <p:nvPr/>
        </p:nvSpPr>
        <p:spPr>
          <a:xfrm>
            <a:off x="754093" y="2996189"/>
            <a:ext cx="5556475" cy="1738937"/>
          </a:xfrm>
          <a:prstGeom prst="rect">
            <a:avLst/>
          </a:prstGeom>
          <a:noFill/>
        </p:spPr>
        <p:txBody>
          <a:bodyPr wrap="square" rtlCol="0">
            <a:spAutoFit/>
          </a:bodyPr>
          <a:lstStyle/>
          <a:p>
            <a:pPr algn="ctr">
              <a:lnSpc>
                <a:spcPct val="120000"/>
              </a:lnSpc>
            </a:pPr>
            <a:r>
              <a:rPr lang="en-US" sz="3000" b="1" dirty="0"/>
              <a:t>Phone:  </a:t>
            </a:r>
            <a:r>
              <a:rPr lang="en-US" sz="3000" dirty="0"/>
              <a:t>301-594-3194</a:t>
            </a:r>
          </a:p>
          <a:p>
            <a:pPr algn="ctr">
              <a:lnSpc>
                <a:spcPct val="120000"/>
              </a:lnSpc>
            </a:pPr>
            <a:r>
              <a:rPr lang="en-US" sz="3000" b="1" dirty="0"/>
              <a:t>Email:  </a:t>
            </a:r>
            <a:r>
              <a:rPr lang="en-US" sz="3000" dirty="0" err="1"/>
              <a:t>NCIadvocacy@nih.gov</a:t>
            </a:r>
            <a:endParaRPr lang="en-US" sz="3000" dirty="0"/>
          </a:p>
          <a:p>
            <a:pPr algn="ctr">
              <a:lnSpc>
                <a:spcPct val="120000"/>
              </a:lnSpc>
            </a:pPr>
            <a:r>
              <a:rPr lang="en-US" sz="3000" b="1" dirty="0"/>
              <a:t>Web:  </a:t>
            </a:r>
            <a:r>
              <a:rPr lang="en-US" sz="3000" dirty="0" smtClean="0"/>
              <a:t>www.advocacy.cancer.gov</a:t>
            </a:r>
            <a:endParaRPr lang="en-US" sz="3000" dirty="0"/>
          </a:p>
        </p:txBody>
      </p:sp>
    </p:spTree>
    <p:extLst>
      <p:ext uri="{BB962C8B-B14F-4D97-AF65-F5344CB8AC3E}">
        <p14:creationId xmlns:p14="http://schemas.microsoft.com/office/powerpoint/2010/main" val="4244985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smtClean="0"/>
              <a:t>Questions?</a:t>
            </a:r>
            <a:endParaRPr lang="en-US" sz="4400" b="1" cap="none" dirty="0"/>
          </a:p>
        </p:txBody>
      </p:sp>
      <p:sp>
        <p:nvSpPr>
          <p:cNvPr id="3" name="Content Placeholder 2"/>
          <p:cNvSpPr>
            <a:spLocks noGrp="1"/>
          </p:cNvSpPr>
          <p:nvPr>
            <p:ph idx="1"/>
          </p:nvPr>
        </p:nvSpPr>
        <p:spPr>
          <a:xfrm>
            <a:off x="705645" y="972274"/>
            <a:ext cx="10804198" cy="5615374"/>
          </a:xfrm>
        </p:spPr>
        <p:txBody>
          <a:bodyPr>
            <a:normAutofit fontScale="85000" lnSpcReduction="20000"/>
          </a:bodyPr>
          <a:lstStyle/>
          <a:p>
            <a:pPr marL="0" indent="0">
              <a:buNone/>
            </a:pPr>
            <a:endParaRPr lang="en-US" i="1" dirty="0"/>
          </a:p>
          <a:p>
            <a:pPr marL="0" indent="0" algn="ctr">
              <a:buNone/>
            </a:pPr>
            <a:endParaRPr lang="en-US" sz="2400" i="1" dirty="0" smtClean="0"/>
          </a:p>
          <a:p>
            <a:pPr marL="0" indent="0" algn="ctr">
              <a:buNone/>
            </a:pPr>
            <a:endParaRPr lang="en-US" sz="2400" i="1" dirty="0"/>
          </a:p>
          <a:p>
            <a:pPr marL="0" indent="0" algn="ctr">
              <a:buNone/>
            </a:pPr>
            <a:endParaRPr lang="en-US" sz="2400" i="1" dirty="0" smtClean="0"/>
          </a:p>
          <a:p>
            <a:pPr marL="0" indent="0" algn="ctr">
              <a:buNone/>
            </a:pPr>
            <a:endParaRPr lang="en-US" sz="2400" i="1" dirty="0" smtClean="0"/>
          </a:p>
          <a:p>
            <a:pPr marL="0" indent="0" algn="ctr">
              <a:buNone/>
            </a:pPr>
            <a:endParaRPr lang="en-US" sz="2400" i="1" dirty="0"/>
          </a:p>
          <a:p>
            <a:pPr marL="0" indent="0" algn="ctr">
              <a:buNone/>
            </a:pPr>
            <a:endParaRPr lang="en-US" sz="2400" i="1" dirty="0" smtClean="0"/>
          </a:p>
          <a:p>
            <a:pPr marL="0" indent="0" algn="ctr">
              <a:buNone/>
            </a:pPr>
            <a:endParaRPr lang="en-US" sz="2400" i="1" dirty="0" smtClean="0"/>
          </a:p>
          <a:p>
            <a:pPr marL="0" indent="0" algn="ctr">
              <a:buNone/>
            </a:pPr>
            <a:endParaRPr lang="en-US" sz="2400" i="1" dirty="0"/>
          </a:p>
          <a:p>
            <a:pPr marL="0" indent="0" algn="ctr">
              <a:buNone/>
            </a:pPr>
            <a:endParaRPr lang="en-US" sz="2400" i="1" dirty="0" smtClean="0"/>
          </a:p>
          <a:p>
            <a:pPr marL="0" indent="0" algn="ctr">
              <a:buNone/>
            </a:pPr>
            <a:endParaRPr lang="en-US" sz="3200" dirty="0" smtClean="0"/>
          </a:p>
          <a:p>
            <a:pPr marL="0" indent="0" algn="ctr">
              <a:buNone/>
            </a:pPr>
            <a:r>
              <a:rPr lang="en-US" sz="4300" dirty="0" smtClean="0"/>
              <a:t>Phone</a:t>
            </a:r>
            <a:r>
              <a:rPr lang="en-US" sz="4300" dirty="0"/>
              <a:t>: (202) 223-</a:t>
            </a:r>
            <a:r>
              <a:rPr lang="en-US" sz="4300" dirty="0" smtClean="0"/>
              <a:t>4000</a:t>
            </a:r>
            <a:endParaRPr lang="en-US" sz="4300" dirty="0"/>
          </a:p>
          <a:p>
            <a:pPr marL="0" indent="0" algn="ctr">
              <a:buNone/>
            </a:pPr>
            <a:r>
              <a:rPr lang="en-US" sz="4300" dirty="0" smtClean="0"/>
              <a:t>Paul Brown:  </a:t>
            </a:r>
            <a:r>
              <a:rPr lang="en-US" sz="4300" dirty="0" smtClean="0">
                <a:hlinkClick r:id="rId3"/>
              </a:rPr>
              <a:t>pb@center4research.org</a:t>
            </a:r>
            <a:endParaRPr lang="en-US" sz="4300" dirty="0" smtClean="0"/>
          </a:p>
          <a:p>
            <a:pPr marL="0" indent="0">
              <a:buNone/>
            </a:pPr>
            <a:endParaRPr lang="en-US" dirty="0"/>
          </a:p>
          <a:p>
            <a:pPr marL="0" indent="0">
              <a:buNone/>
            </a:pPr>
            <a:endParaRPr lang="en-US" i="1" dirty="0" smtClean="0"/>
          </a:p>
          <a:p>
            <a:pPr marL="0" indent="0">
              <a:buNone/>
            </a:pPr>
            <a:endParaRPr lang="en-US" i="1" dirty="0"/>
          </a:p>
          <a:p>
            <a:pPr marL="0" indent="0">
              <a:buNone/>
            </a:pPr>
            <a:endParaRPr lang="en-US" i="1" dirty="0" smtClean="0"/>
          </a:p>
          <a:p>
            <a:pPr marL="0" indent="0">
              <a:buNone/>
            </a:pPr>
            <a:endParaRPr lang="en-US" i="1" dirty="0" smtClean="0"/>
          </a:p>
          <a:p>
            <a:pPr marL="0" indent="0">
              <a:buNone/>
            </a:pPr>
            <a:endParaRPr lang="en-US" i="1" dirty="0" smtClean="0"/>
          </a:p>
        </p:txBody>
      </p:sp>
      <p:pic>
        <p:nvPicPr>
          <p:cNvPr id="5" name="Picture 2" descr="http://center4research.org/newsite/wp-content/uploads/2014/10/NCH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3956" y="2330384"/>
            <a:ext cx="5762625"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443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Patient Engagement Advisory Committee</a:t>
            </a:r>
            <a:br>
              <a:rPr lang="en-US" b="1" dirty="0"/>
            </a:br>
            <a:endParaRPr lang="en-US" dirty="0"/>
          </a:p>
        </p:txBody>
      </p:sp>
      <p:sp>
        <p:nvSpPr>
          <p:cNvPr id="5" name="Content Placeholder 4"/>
          <p:cNvSpPr>
            <a:spLocks noGrp="1"/>
          </p:cNvSpPr>
          <p:nvPr>
            <p:ph idx="1"/>
          </p:nvPr>
        </p:nvSpPr>
        <p:spPr>
          <a:xfrm>
            <a:off x="717885" y="1588168"/>
            <a:ext cx="10270957" cy="4555959"/>
          </a:xfrm>
        </p:spPr>
        <p:txBody>
          <a:bodyPr>
            <a:normAutofit lnSpcReduction="10000"/>
          </a:bodyPr>
          <a:lstStyle/>
          <a:p>
            <a:endParaRPr lang="en-US" sz="2800" dirty="0" smtClean="0"/>
          </a:p>
          <a:p>
            <a:r>
              <a:rPr lang="en-US" sz="2800" dirty="0" smtClean="0"/>
              <a:t>Currently seeking patient reps who </a:t>
            </a:r>
            <a:r>
              <a:rPr lang="en-US" sz="2800" dirty="0" smtClean="0">
                <a:solidFill>
                  <a:srgbClr val="FF0000"/>
                </a:solidFill>
              </a:rPr>
              <a:t>vote!</a:t>
            </a:r>
          </a:p>
          <a:p>
            <a:r>
              <a:rPr lang="en-US" sz="2800" dirty="0" smtClean="0"/>
              <a:t>Deadline to submit your nomination: </a:t>
            </a:r>
            <a:r>
              <a:rPr lang="en-US" sz="2800" dirty="0" smtClean="0">
                <a:solidFill>
                  <a:srgbClr val="FF0000"/>
                </a:solidFill>
              </a:rPr>
              <a:t>November 21st</a:t>
            </a:r>
          </a:p>
          <a:p>
            <a:r>
              <a:rPr lang="en-US" sz="2800" dirty="0" smtClean="0"/>
              <a:t> The  9 member committee advices FDA </a:t>
            </a:r>
            <a:r>
              <a:rPr lang="en-US" sz="2800" dirty="0"/>
              <a:t>on </a:t>
            </a:r>
            <a:r>
              <a:rPr lang="en-US" sz="2800" dirty="0" smtClean="0"/>
              <a:t>issues </a:t>
            </a:r>
            <a:r>
              <a:rPr lang="en-US" sz="2800" dirty="0"/>
              <a:t>relating to medical devices, the regulation of devices, and their use by </a:t>
            </a:r>
            <a:r>
              <a:rPr lang="en-US" sz="2800" dirty="0" smtClean="0"/>
              <a:t>patients.</a:t>
            </a:r>
          </a:p>
          <a:p>
            <a:r>
              <a:rPr lang="en-US" sz="2800" b="1" dirty="0" smtClean="0">
                <a:hlinkClick r:id="rId3"/>
              </a:rPr>
              <a:t>Federal </a:t>
            </a:r>
            <a:r>
              <a:rPr lang="en-US" sz="2800" b="1" dirty="0">
                <a:hlinkClick r:id="rId3"/>
              </a:rPr>
              <a:t>Register Notice</a:t>
            </a:r>
            <a:r>
              <a:rPr lang="en-US" sz="2800" b="1" dirty="0"/>
              <a:t>.</a:t>
            </a:r>
            <a:endParaRPr lang="en-US" sz="2800" dirty="0" smtClean="0"/>
          </a:p>
          <a:p>
            <a:r>
              <a:rPr lang="en-US" sz="2800" dirty="0" smtClean="0"/>
              <a:t>More info on the committee: </a:t>
            </a:r>
            <a:r>
              <a:rPr lang="en-US" sz="2800" dirty="0"/>
              <a:t> </a:t>
            </a:r>
            <a:r>
              <a:rPr lang="en-US" sz="2800" dirty="0">
                <a:hlinkClick r:id="rId4"/>
              </a:rPr>
              <a:t>Patient Engagement Advisory Committee webpage</a:t>
            </a:r>
            <a:r>
              <a:rPr lang="en-US" sz="2800" dirty="0" smtClean="0"/>
              <a:t>.</a:t>
            </a:r>
          </a:p>
          <a:p>
            <a:endParaRPr lang="en-US" dirty="0" smtClean="0"/>
          </a:p>
          <a:p>
            <a:endParaRPr lang="en-US" dirty="0"/>
          </a:p>
        </p:txBody>
      </p:sp>
    </p:spTree>
    <p:extLst>
      <p:ext uri="{BB962C8B-B14F-4D97-AF65-F5344CB8AC3E}">
        <p14:creationId xmlns:p14="http://schemas.microsoft.com/office/powerpoint/2010/main" val="2586862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smtClean="0"/>
              <a:t>FDA: Finding Opportunities</a:t>
            </a:r>
            <a:endParaRPr lang="en-US" sz="4400" b="1" cap="none" dirty="0"/>
          </a:p>
        </p:txBody>
      </p:sp>
      <p:sp>
        <p:nvSpPr>
          <p:cNvPr id="3" name="Content Placeholder 2"/>
          <p:cNvSpPr>
            <a:spLocks noGrp="1"/>
          </p:cNvSpPr>
          <p:nvPr>
            <p:ph idx="1"/>
          </p:nvPr>
        </p:nvSpPr>
        <p:spPr>
          <a:xfrm>
            <a:off x="685801" y="2142067"/>
            <a:ext cx="10131425" cy="4465424"/>
          </a:xfrm>
        </p:spPr>
        <p:txBody>
          <a:bodyPr>
            <a:normAutofit fontScale="92500" lnSpcReduction="20000"/>
          </a:bodyPr>
          <a:lstStyle/>
          <a:p>
            <a:endParaRPr lang="en-US" sz="3000" dirty="0" smtClean="0"/>
          </a:p>
          <a:p>
            <a:r>
              <a:rPr lang="en-US" sz="3000" dirty="0" smtClean="0"/>
              <a:t>Federal Register:   </a:t>
            </a:r>
            <a:r>
              <a:rPr lang="en-US" sz="3000" u="sng" dirty="0">
                <a:hlinkClick r:id="rId3"/>
              </a:rPr>
              <a:t>https://www.federalregister.gov</a:t>
            </a:r>
            <a:r>
              <a:rPr lang="en-US" sz="3000" u="sng" dirty="0" smtClean="0">
                <a:hlinkClick r:id="rId3"/>
              </a:rPr>
              <a:t>/</a:t>
            </a:r>
            <a:endParaRPr lang="en-US" sz="3000" u="sng" dirty="0" smtClean="0"/>
          </a:p>
          <a:p>
            <a:pPr lvl="1"/>
            <a:r>
              <a:rPr lang="en-US" sz="2800" u="sng" dirty="0" smtClean="0"/>
              <a:t>Sign-up for  email alerts from Federal Register</a:t>
            </a:r>
          </a:p>
          <a:p>
            <a:r>
              <a:rPr lang="en-US" sz="3000" b="1" dirty="0"/>
              <a:t>FDA email updates (Daily Digest Bulletin): </a:t>
            </a:r>
            <a:r>
              <a:rPr lang="en-US" sz="3000" b="1" u="sng" dirty="0">
                <a:hlinkClick r:id="rId4"/>
              </a:rPr>
              <a:t>https://service.govdelivery.com/accounts/USFDA/subscriber/new?topic_id=USFDA_62</a:t>
            </a:r>
            <a:endParaRPr lang="en-US" sz="3000" dirty="0" smtClean="0"/>
          </a:p>
          <a:p>
            <a:r>
              <a:rPr lang="en-US" sz="3000" dirty="0" smtClean="0"/>
              <a:t>FDA </a:t>
            </a:r>
            <a:r>
              <a:rPr lang="en-US" sz="3000" dirty="0"/>
              <a:t>Patient Network:  </a:t>
            </a:r>
            <a:r>
              <a:rPr lang="en-US" sz="3000" u="sng" dirty="0">
                <a:hlinkClick r:id="rId5"/>
              </a:rPr>
              <a:t>http://www.fda.gov/ForPatients/default.htm</a:t>
            </a:r>
            <a:r>
              <a:rPr lang="en-US" sz="3000" dirty="0"/>
              <a:t> </a:t>
            </a:r>
          </a:p>
          <a:p>
            <a:r>
              <a:rPr lang="en-US" sz="3000" dirty="0" smtClean="0"/>
              <a:t>Patient Representative:  </a:t>
            </a:r>
            <a:r>
              <a:rPr lang="en-US" sz="3000" u="sng" dirty="0">
                <a:hlinkClick r:id="rId6"/>
              </a:rPr>
              <a:t>http://www.fda.gov/ForPatients/About/ucm412709.htm</a:t>
            </a:r>
            <a:r>
              <a:rPr lang="en-US" sz="3000" dirty="0"/>
              <a:t> </a:t>
            </a:r>
            <a:endParaRPr lang="en-US" sz="3000" dirty="0" smtClean="0"/>
          </a:p>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7"/>
          <a:stretch>
            <a:fillRect/>
          </a:stretch>
        </p:blipFill>
        <p:spPr>
          <a:xfrm>
            <a:off x="8096579" y="431133"/>
            <a:ext cx="3626477" cy="2716357"/>
          </a:xfrm>
          <a:prstGeom prst="rect">
            <a:avLst/>
          </a:prstGeom>
        </p:spPr>
      </p:pic>
    </p:spTree>
    <p:extLst>
      <p:ext uri="{BB962C8B-B14F-4D97-AF65-F5344CB8AC3E}">
        <p14:creationId xmlns:p14="http://schemas.microsoft.com/office/powerpoint/2010/main" val="866755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smtClean="0"/>
              <a:t>FDA:  Oral Public Comments</a:t>
            </a:r>
            <a:endParaRPr lang="en-US" sz="4400" b="1" cap="none" dirty="0"/>
          </a:p>
        </p:txBody>
      </p:sp>
      <p:sp>
        <p:nvSpPr>
          <p:cNvPr id="3" name="Content Placeholder 2"/>
          <p:cNvSpPr>
            <a:spLocks noGrp="1"/>
          </p:cNvSpPr>
          <p:nvPr>
            <p:ph idx="1"/>
          </p:nvPr>
        </p:nvSpPr>
        <p:spPr>
          <a:xfrm>
            <a:off x="685801" y="2142067"/>
            <a:ext cx="10131425" cy="4366212"/>
          </a:xfrm>
        </p:spPr>
        <p:txBody>
          <a:bodyPr>
            <a:normAutofit/>
          </a:bodyPr>
          <a:lstStyle/>
          <a:p>
            <a:r>
              <a:rPr lang="en-US" sz="3600" dirty="0" smtClean="0"/>
              <a:t>Email contact in Federal Register to request to speak</a:t>
            </a:r>
          </a:p>
          <a:p>
            <a:pPr lvl="1"/>
            <a:r>
              <a:rPr lang="en-US" sz="3200" dirty="0" smtClean="0"/>
              <a:t>Note deadline in Federal Register for signing up</a:t>
            </a:r>
          </a:p>
          <a:p>
            <a:r>
              <a:rPr lang="en-US" sz="3600" dirty="0" smtClean="0"/>
              <a:t>For advisory committee meetings</a:t>
            </a:r>
          </a:p>
          <a:p>
            <a:pPr lvl="1"/>
            <a:r>
              <a:rPr lang="en-US" sz="3200" dirty="0" smtClean="0"/>
              <a:t>Review background materials posted online 48 hours prior to meeting</a:t>
            </a:r>
          </a:p>
        </p:txBody>
      </p:sp>
      <p:pic>
        <p:nvPicPr>
          <p:cNvPr id="5" name="Picture 4"/>
          <p:cNvPicPr>
            <a:picLocks noChangeAspect="1"/>
          </p:cNvPicPr>
          <p:nvPr/>
        </p:nvPicPr>
        <p:blipFill>
          <a:blip r:embed="rId3"/>
          <a:stretch>
            <a:fillRect/>
          </a:stretch>
        </p:blipFill>
        <p:spPr>
          <a:xfrm>
            <a:off x="8353590" y="281926"/>
            <a:ext cx="3568700" cy="2273300"/>
          </a:xfrm>
          <a:prstGeom prst="rect">
            <a:avLst/>
          </a:prstGeom>
        </p:spPr>
      </p:pic>
    </p:spTree>
    <p:extLst>
      <p:ext uri="{BB962C8B-B14F-4D97-AF65-F5344CB8AC3E}">
        <p14:creationId xmlns:p14="http://schemas.microsoft.com/office/powerpoint/2010/main" val="777579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smtClean="0"/>
              <a:t>FDA:  Oral Testimony Tips</a:t>
            </a:r>
            <a:endParaRPr lang="en-US" sz="4400" b="1" cap="none" dirty="0"/>
          </a:p>
        </p:txBody>
      </p:sp>
      <p:sp>
        <p:nvSpPr>
          <p:cNvPr id="3" name="Content Placeholder 2"/>
          <p:cNvSpPr>
            <a:spLocks noGrp="1"/>
          </p:cNvSpPr>
          <p:nvPr>
            <p:ph idx="1"/>
          </p:nvPr>
        </p:nvSpPr>
        <p:spPr>
          <a:xfrm>
            <a:off x="685801" y="2142067"/>
            <a:ext cx="10131425" cy="4147947"/>
          </a:xfrm>
        </p:spPr>
        <p:txBody>
          <a:bodyPr>
            <a:normAutofit/>
          </a:bodyPr>
          <a:lstStyle/>
          <a:p>
            <a:r>
              <a:rPr lang="en-US" sz="3000" dirty="0" smtClean="0"/>
              <a:t>Be clear and concise</a:t>
            </a:r>
          </a:p>
          <a:p>
            <a:r>
              <a:rPr lang="en-US" sz="3000" dirty="0" smtClean="0"/>
              <a:t>Be sure your comments fit within your time limit</a:t>
            </a:r>
          </a:p>
          <a:p>
            <a:r>
              <a:rPr lang="en-US" sz="3000" dirty="0" smtClean="0"/>
              <a:t>Focus on 2 – 3 main points</a:t>
            </a:r>
          </a:p>
          <a:p>
            <a:r>
              <a:rPr lang="en-US" sz="3000" dirty="0" smtClean="0"/>
              <a:t>Use plain language</a:t>
            </a:r>
          </a:p>
          <a:p>
            <a:r>
              <a:rPr lang="en-US" sz="3000" dirty="0" smtClean="0"/>
              <a:t>Avoid the temptation to speak too fast</a:t>
            </a:r>
          </a:p>
          <a:p>
            <a:endParaRPr lang="en-US" dirty="0" smtClean="0"/>
          </a:p>
          <a:p>
            <a:endParaRPr lang="en-US" dirty="0"/>
          </a:p>
        </p:txBody>
      </p:sp>
      <p:pic>
        <p:nvPicPr>
          <p:cNvPr id="4" name="Picture 3"/>
          <p:cNvPicPr>
            <a:picLocks noChangeAspect="1"/>
          </p:cNvPicPr>
          <p:nvPr/>
        </p:nvPicPr>
        <p:blipFill rotWithShape="1">
          <a:blip r:embed="rId3"/>
          <a:srcRect l="68840" t="56709" r="4683"/>
          <a:stretch/>
        </p:blipFill>
        <p:spPr>
          <a:xfrm>
            <a:off x="9326942" y="377004"/>
            <a:ext cx="2421036" cy="2968906"/>
          </a:xfrm>
          <a:prstGeom prst="rect">
            <a:avLst/>
          </a:prstGeom>
        </p:spPr>
      </p:pic>
      <p:pic>
        <p:nvPicPr>
          <p:cNvPr id="5" name="Picture 4"/>
          <p:cNvPicPr>
            <a:picLocks noChangeAspect="1"/>
          </p:cNvPicPr>
          <p:nvPr/>
        </p:nvPicPr>
        <p:blipFill>
          <a:blip r:embed="rId4"/>
          <a:stretch>
            <a:fillRect/>
          </a:stretch>
        </p:blipFill>
        <p:spPr>
          <a:xfrm>
            <a:off x="7524899" y="3669381"/>
            <a:ext cx="4445000" cy="2959100"/>
          </a:xfrm>
          <a:prstGeom prst="rect">
            <a:avLst/>
          </a:prstGeom>
        </p:spPr>
      </p:pic>
    </p:spTree>
    <p:extLst>
      <p:ext uri="{BB962C8B-B14F-4D97-AF65-F5344CB8AC3E}">
        <p14:creationId xmlns:p14="http://schemas.microsoft.com/office/powerpoint/2010/main" val="59683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smtClean="0"/>
              <a:t>FDA:  Components of Effective Testimony</a:t>
            </a:r>
            <a:endParaRPr lang="en-US" sz="4400" b="1" cap="none" dirty="0"/>
          </a:p>
        </p:txBody>
      </p:sp>
      <p:sp>
        <p:nvSpPr>
          <p:cNvPr id="3" name="Content Placeholder 2"/>
          <p:cNvSpPr>
            <a:spLocks noGrp="1"/>
          </p:cNvSpPr>
          <p:nvPr>
            <p:ph idx="1"/>
          </p:nvPr>
        </p:nvSpPr>
        <p:spPr/>
        <p:txBody>
          <a:bodyPr/>
          <a:lstStyle/>
          <a:p>
            <a:r>
              <a:rPr lang="en-US" sz="3000" dirty="0" smtClean="0"/>
              <a:t>Introduction</a:t>
            </a:r>
          </a:p>
          <a:p>
            <a:r>
              <a:rPr lang="en-US" sz="3000" dirty="0" smtClean="0"/>
              <a:t>State your position</a:t>
            </a:r>
          </a:p>
          <a:p>
            <a:r>
              <a:rPr lang="en-US" sz="3000" dirty="0" smtClean="0"/>
              <a:t>State your concerns</a:t>
            </a:r>
          </a:p>
          <a:p>
            <a:r>
              <a:rPr lang="en-US" sz="3000" dirty="0" smtClean="0"/>
              <a:t>State your recommendation</a:t>
            </a:r>
          </a:p>
          <a:p>
            <a:endParaRPr lang="en-US" dirty="0"/>
          </a:p>
        </p:txBody>
      </p:sp>
      <p:pic>
        <p:nvPicPr>
          <p:cNvPr id="4" name="Picture 3"/>
          <p:cNvPicPr>
            <a:picLocks noChangeAspect="1"/>
          </p:cNvPicPr>
          <p:nvPr/>
        </p:nvPicPr>
        <p:blipFill>
          <a:blip r:embed="rId3"/>
          <a:stretch>
            <a:fillRect/>
          </a:stretch>
        </p:blipFill>
        <p:spPr>
          <a:xfrm>
            <a:off x="7501242" y="3305535"/>
            <a:ext cx="3916226" cy="2937170"/>
          </a:xfrm>
          <a:prstGeom prst="rect">
            <a:avLst/>
          </a:prstGeom>
        </p:spPr>
      </p:pic>
    </p:spTree>
    <p:extLst>
      <p:ext uri="{BB962C8B-B14F-4D97-AF65-F5344CB8AC3E}">
        <p14:creationId xmlns:p14="http://schemas.microsoft.com/office/powerpoint/2010/main" val="3895623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11965"/>
            <a:ext cx="10131425" cy="1456267"/>
          </a:xfrm>
        </p:spPr>
        <p:txBody>
          <a:bodyPr>
            <a:normAutofit/>
          </a:bodyPr>
          <a:lstStyle/>
          <a:p>
            <a:r>
              <a:rPr lang="en-US" sz="4400" b="1" cap="none" dirty="0" smtClean="0"/>
              <a:t>FDA:  Submitting Written Comments</a:t>
            </a:r>
            <a:endParaRPr lang="en-US" sz="4400" b="1" cap="none" dirty="0"/>
          </a:p>
        </p:txBody>
      </p:sp>
      <p:sp>
        <p:nvSpPr>
          <p:cNvPr id="3" name="Content Placeholder 2"/>
          <p:cNvSpPr>
            <a:spLocks noGrp="1"/>
          </p:cNvSpPr>
          <p:nvPr>
            <p:ph idx="1"/>
          </p:nvPr>
        </p:nvSpPr>
        <p:spPr>
          <a:xfrm>
            <a:off x="685801" y="1681316"/>
            <a:ext cx="10131425" cy="4946017"/>
          </a:xfrm>
        </p:spPr>
        <p:txBody>
          <a:bodyPr>
            <a:normAutofit/>
          </a:bodyPr>
          <a:lstStyle/>
          <a:p>
            <a:r>
              <a:rPr lang="en-US" sz="3000" dirty="0" smtClean="0"/>
              <a:t>Follow the same principles for good oral comments</a:t>
            </a:r>
          </a:p>
          <a:p>
            <a:pPr lvl="1"/>
            <a:r>
              <a:rPr lang="en-US" sz="3000" dirty="0" smtClean="0"/>
              <a:t>Be clear and concise</a:t>
            </a:r>
          </a:p>
          <a:p>
            <a:pPr lvl="1"/>
            <a:r>
              <a:rPr lang="en-US" sz="3000" dirty="0" smtClean="0"/>
              <a:t>Focus on 2-3 main points</a:t>
            </a:r>
          </a:p>
          <a:p>
            <a:pPr lvl="1"/>
            <a:r>
              <a:rPr lang="en-US" sz="3000" dirty="0" smtClean="0"/>
              <a:t>Use plain language</a:t>
            </a:r>
          </a:p>
          <a:p>
            <a:pPr lvl="1"/>
            <a:r>
              <a:rPr lang="en-US" sz="3000" dirty="0" smtClean="0"/>
              <a:t>Include an introduction, state your position, state your concerns, make your recommendation</a:t>
            </a:r>
          </a:p>
          <a:p>
            <a:r>
              <a:rPr lang="en-US" sz="3000" dirty="0" smtClean="0"/>
              <a:t>Submit your comments here: </a:t>
            </a:r>
            <a:r>
              <a:rPr lang="en-US" sz="3000" u="sng" dirty="0" smtClean="0">
                <a:hlinkClick r:id="rId3"/>
              </a:rPr>
              <a:t>http</a:t>
            </a:r>
            <a:r>
              <a:rPr lang="en-US" sz="3000" u="sng" dirty="0">
                <a:hlinkClick r:id="rId3"/>
              </a:rPr>
              <a:t>://www.regulations.gov/#!home</a:t>
            </a:r>
            <a:r>
              <a:rPr lang="en-US" sz="3000" dirty="0"/>
              <a:t> </a:t>
            </a:r>
            <a:endParaRPr lang="en-US" sz="3000" dirty="0" smtClean="0"/>
          </a:p>
          <a:p>
            <a:pPr lvl="1"/>
            <a:endParaRPr lang="en-US" dirty="0"/>
          </a:p>
        </p:txBody>
      </p:sp>
      <p:pic>
        <p:nvPicPr>
          <p:cNvPr id="8" name="Picture 7"/>
          <p:cNvPicPr>
            <a:picLocks noChangeAspect="1"/>
          </p:cNvPicPr>
          <p:nvPr/>
        </p:nvPicPr>
        <p:blipFill>
          <a:blip r:embed="rId4"/>
          <a:stretch>
            <a:fillRect/>
          </a:stretch>
        </p:blipFill>
        <p:spPr>
          <a:xfrm>
            <a:off x="9135592" y="1498987"/>
            <a:ext cx="3056408" cy="2394587"/>
          </a:xfrm>
          <a:prstGeom prst="rect">
            <a:avLst/>
          </a:prstGeom>
        </p:spPr>
      </p:pic>
      <p:pic>
        <p:nvPicPr>
          <p:cNvPr id="1026" name="Picture 2" descr="Regulations.gov - Your Voice in Federal Decision Mak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1158" y="5665236"/>
            <a:ext cx="3305175" cy="800100"/>
          </a:xfrm>
          <a:prstGeom prst="rect">
            <a:avLst/>
          </a:prstGeom>
          <a:solidFill>
            <a:schemeClr val="tx1"/>
          </a:solidFill>
        </p:spPr>
      </p:pic>
    </p:spTree>
    <p:extLst>
      <p:ext uri="{BB962C8B-B14F-4D97-AF65-F5344CB8AC3E}">
        <p14:creationId xmlns:p14="http://schemas.microsoft.com/office/powerpoint/2010/main" val="1410680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ea typeface="Times New Roman"/>
              </a:rPr>
              <a:t>submitting </a:t>
            </a:r>
            <a:r>
              <a:rPr lang="en-US" b="1" dirty="0">
                <a:ea typeface="Times New Roman"/>
              </a:rPr>
              <a:t>comments on draft </a:t>
            </a:r>
            <a:r>
              <a:rPr lang="en-US" b="1" dirty="0" err="1">
                <a:ea typeface="Times New Roman"/>
              </a:rPr>
              <a:t>guidances</a:t>
            </a:r>
            <a:r>
              <a:rPr lang="en-US" b="1" dirty="0">
                <a:ea typeface="Times New Roman"/>
              </a:rPr>
              <a:t> and other </a:t>
            </a:r>
            <a:r>
              <a:rPr lang="en-US" b="1" dirty="0" smtClean="0">
                <a:ea typeface="Times New Roman"/>
              </a:rPr>
              <a:t>issues </a:t>
            </a:r>
            <a:r>
              <a:rPr lang="en-US" u="sng" dirty="0" smtClean="0">
                <a:solidFill>
                  <a:srgbClr val="0000FF"/>
                </a:solidFill>
                <a:latin typeface="Times New Roman"/>
                <a:ea typeface="Times New Roman"/>
              </a:rPr>
              <a:t>/</a:t>
            </a:r>
            <a:endParaRPr lang="en-US" dirty="0"/>
          </a:p>
        </p:txBody>
      </p:sp>
      <p:sp>
        <p:nvSpPr>
          <p:cNvPr id="3" name="Content Placeholder 2"/>
          <p:cNvSpPr>
            <a:spLocks noGrp="1"/>
          </p:cNvSpPr>
          <p:nvPr>
            <p:ph idx="1"/>
          </p:nvPr>
        </p:nvSpPr>
        <p:spPr/>
        <p:txBody>
          <a:bodyPr>
            <a:normAutofit fontScale="77500" lnSpcReduction="20000"/>
          </a:bodyPr>
          <a:lstStyle/>
          <a:p>
            <a:pPr lvl="1">
              <a:lnSpc>
                <a:spcPct val="115000"/>
              </a:lnSpc>
              <a:spcAft>
                <a:spcPts val="0"/>
              </a:spcAft>
              <a:buFont typeface="Courier New"/>
              <a:buChar char="o"/>
            </a:pPr>
            <a:r>
              <a:rPr lang="en-US" sz="3300" dirty="0" smtClean="0">
                <a:ea typeface="Times New Roman"/>
              </a:rPr>
              <a:t>Enter </a:t>
            </a:r>
            <a:r>
              <a:rPr lang="en-US" sz="3300" dirty="0">
                <a:ea typeface="Times New Roman"/>
              </a:rPr>
              <a:t>the docket number in the box and follow the instructions. The Federal Register announcement includes the docket number. It usually looks like this:  </a:t>
            </a:r>
            <a:r>
              <a:rPr lang="en-US" sz="3300" b="1" dirty="0">
                <a:ea typeface="Times New Roman"/>
              </a:rPr>
              <a:t>[Docket No. FDA-2014-N-1210] </a:t>
            </a:r>
            <a:r>
              <a:rPr lang="en-US" sz="3300" b="1" dirty="0">
                <a:solidFill>
                  <a:srgbClr val="FF0000"/>
                </a:solidFill>
                <a:ea typeface="Times New Roman"/>
              </a:rPr>
              <a:t>CAUTION: Always submit comments in a PDF document. Word documents can be changed, and often tracked changes are </a:t>
            </a:r>
            <a:r>
              <a:rPr lang="en-US" sz="3300" b="1" dirty="0" smtClean="0">
                <a:solidFill>
                  <a:srgbClr val="FF0000"/>
                </a:solidFill>
                <a:ea typeface="Times New Roman"/>
              </a:rPr>
              <a:t>visible.</a:t>
            </a:r>
          </a:p>
          <a:p>
            <a:pPr lvl="1">
              <a:lnSpc>
                <a:spcPct val="115000"/>
              </a:lnSpc>
              <a:spcAft>
                <a:spcPts val="0"/>
              </a:spcAft>
              <a:buFont typeface="Courier New"/>
              <a:buChar char="o"/>
            </a:pPr>
            <a:r>
              <a:rPr lang="en-US" sz="3300" dirty="0" smtClean="0">
                <a:ea typeface="Times New Roman"/>
              </a:rPr>
              <a:t>Find draft guidance docs at </a:t>
            </a:r>
            <a:r>
              <a:rPr lang="en-US" sz="3000" u="sng" dirty="0">
                <a:hlinkClick r:id="rId3"/>
              </a:rPr>
              <a:t>http://www.fda.gov/RegulatoryInformation/Guidances</a:t>
            </a:r>
            <a:r>
              <a:rPr lang="en-US" u="sng" dirty="0">
                <a:hlinkClick r:id="rId3"/>
              </a:rPr>
              <a:t>/</a:t>
            </a:r>
            <a:r>
              <a:rPr lang="en-US" dirty="0"/>
              <a:t> </a:t>
            </a:r>
            <a:endParaRPr lang="en-US" dirty="0" smtClean="0"/>
          </a:p>
          <a:p>
            <a:pPr lvl="1">
              <a:lnSpc>
                <a:spcPct val="115000"/>
              </a:lnSpc>
              <a:spcAft>
                <a:spcPts val="0"/>
              </a:spcAft>
              <a:buFont typeface="Courier New"/>
              <a:buChar char="o"/>
            </a:pPr>
            <a:r>
              <a:rPr lang="en-US" sz="3300" dirty="0" smtClean="0"/>
              <a:t>Submit comments at </a:t>
            </a:r>
            <a:endParaRPr lang="en-US" sz="3300" u="sng" dirty="0" smtClean="0">
              <a:ea typeface="Times New Roman"/>
              <a:hlinkClick r:id="rId4"/>
            </a:endParaRPr>
          </a:p>
          <a:p>
            <a:pPr lvl="1">
              <a:lnSpc>
                <a:spcPct val="115000"/>
              </a:lnSpc>
              <a:spcAft>
                <a:spcPts val="0"/>
              </a:spcAft>
              <a:buFont typeface="Courier New"/>
              <a:buChar char="o"/>
            </a:pPr>
            <a:r>
              <a:rPr lang="en-US" sz="3300" u="sng" dirty="0" smtClean="0">
                <a:solidFill>
                  <a:srgbClr val="0000FF"/>
                </a:solidFill>
                <a:ea typeface="Times New Roman"/>
                <a:hlinkClick r:id="rId4"/>
              </a:rPr>
              <a:t>https</a:t>
            </a:r>
            <a:r>
              <a:rPr lang="en-US" sz="3300" u="sng" dirty="0">
                <a:solidFill>
                  <a:srgbClr val="0000FF"/>
                </a:solidFill>
                <a:ea typeface="Times New Roman"/>
                <a:hlinkClick r:id="rId4"/>
              </a:rPr>
              <a:t>://</a:t>
            </a:r>
            <a:r>
              <a:rPr lang="en-US" sz="3300" u="sng" dirty="0" smtClean="0">
                <a:solidFill>
                  <a:srgbClr val="0000FF"/>
                </a:solidFill>
                <a:ea typeface="Times New Roman"/>
                <a:hlinkClick r:id="rId4"/>
              </a:rPr>
              <a:t>www.regulations.gov</a:t>
            </a:r>
            <a:endParaRPr lang="en-US" sz="3300" u="sng" dirty="0" smtClean="0">
              <a:solidFill>
                <a:srgbClr val="0000FF"/>
              </a:solidFill>
              <a:ea typeface="Times New Roman"/>
            </a:endParaRPr>
          </a:p>
          <a:p>
            <a:pPr marL="457200" lvl="1" indent="0">
              <a:lnSpc>
                <a:spcPct val="115000"/>
              </a:lnSpc>
              <a:spcAft>
                <a:spcPts val="0"/>
              </a:spcAft>
              <a:buNone/>
            </a:pPr>
            <a:endParaRPr lang="en-US" sz="2800" dirty="0">
              <a:latin typeface="Times New Roman"/>
              <a:ea typeface="Times New Roman"/>
            </a:endParaRPr>
          </a:p>
        </p:txBody>
      </p:sp>
    </p:spTree>
    <p:extLst>
      <p:ext uri="{BB962C8B-B14F-4D97-AF65-F5344CB8AC3E}">
        <p14:creationId xmlns:p14="http://schemas.microsoft.com/office/powerpoint/2010/main" val="1563580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smtClean="0"/>
              <a:t>FDA:  Role of the Patient Representative</a:t>
            </a:r>
            <a:endParaRPr lang="en-US" sz="4400" b="1" cap="none" dirty="0"/>
          </a:p>
        </p:txBody>
      </p:sp>
      <p:pic>
        <p:nvPicPr>
          <p:cNvPr id="8" name="Picture 7"/>
          <p:cNvPicPr>
            <a:picLocks noChangeAspect="1"/>
          </p:cNvPicPr>
          <p:nvPr/>
        </p:nvPicPr>
        <p:blipFill>
          <a:blip r:embed="rId3"/>
          <a:stretch>
            <a:fillRect/>
          </a:stretch>
        </p:blipFill>
        <p:spPr>
          <a:xfrm>
            <a:off x="8158516" y="2238122"/>
            <a:ext cx="2727071" cy="2643345"/>
          </a:xfrm>
          <a:prstGeom prst="rect">
            <a:avLst/>
          </a:prstGeom>
        </p:spPr>
      </p:pic>
      <p:sp>
        <p:nvSpPr>
          <p:cNvPr id="4" name="TextBox 3"/>
          <p:cNvSpPr txBox="1"/>
          <p:nvPr/>
        </p:nvSpPr>
        <p:spPr>
          <a:xfrm>
            <a:off x="685801" y="2359467"/>
            <a:ext cx="6363476" cy="2400657"/>
          </a:xfrm>
          <a:prstGeom prst="rect">
            <a:avLst/>
          </a:prstGeom>
          <a:noFill/>
        </p:spPr>
        <p:txBody>
          <a:bodyPr wrap="square" rtlCol="0">
            <a:spAutoFit/>
          </a:bodyPr>
          <a:lstStyle/>
          <a:p>
            <a:pPr marL="457200" indent="-457200">
              <a:buFont typeface="Arial" panose="020B0604020202020204" pitchFamily="34" charset="0"/>
              <a:buChar char="•"/>
            </a:pPr>
            <a:r>
              <a:rPr lang="en-US" sz="3000" dirty="0"/>
              <a:t>Offer the patient’s perspective</a:t>
            </a:r>
          </a:p>
          <a:p>
            <a:pPr marL="457200" indent="-457200">
              <a:buFont typeface="Arial" panose="020B0604020202020204" pitchFamily="34" charset="0"/>
              <a:buChar char="•"/>
            </a:pPr>
            <a:r>
              <a:rPr lang="en-US" sz="3000" dirty="0"/>
              <a:t>Provide your recommendations and thoughts</a:t>
            </a:r>
          </a:p>
          <a:p>
            <a:pPr marL="457200" indent="-457200">
              <a:buFont typeface="Arial" panose="020B0604020202020204" pitchFamily="34" charset="0"/>
              <a:buChar char="•"/>
            </a:pPr>
            <a:r>
              <a:rPr lang="en-US" sz="3000" dirty="0"/>
              <a:t>Vote on the decision at hand (if you are a voting member</a:t>
            </a:r>
            <a:r>
              <a:rPr lang="en-US" sz="3000" dirty="0" smtClean="0"/>
              <a:t>)</a:t>
            </a:r>
          </a:p>
        </p:txBody>
      </p:sp>
    </p:spTree>
    <p:extLst>
      <p:ext uri="{BB962C8B-B14F-4D97-AF65-F5344CB8AC3E}">
        <p14:creationId xmlns:p14="http://schemas.microsoft.com/office/powerpoint/2010/main" val="24669208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1601</TotalTime>
  <Words>1807</Words>
  <Application>Microsoft Office PowerPoint</Application>
  <PresentationFormat>Custom</PresentationFormat>
  <Paragraphs>231</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Celestial</vt:lpstr>
      <vt:lpstr>Patient Engagement at the FDA and NIH Patient Training Workshop October 14 &amp; 15, 2016</vt:lpstr>
      <vt:lpstr>FDA Engagement Options</vt:lpstr>
      <vt:lpstr>FDA: Finding Opportunities</vt:lpstr>
      <vt:lpstr>FDA:  Oral Public Comments</vt:lpstr>
      <vt:lpstr>FDA:  Oral Testimony Tips</vt:lpstr>
      <vt:lpstr>FDA:  Components of Effective Testimony</vt:lpstr>
      <vt:lpstr>FDA:  Submitting Written Comments</vt:lpstr>
      <vt:lpstr>submitting comments on draft guidances and other issues /</vt:lpstr>
      <vt:lpstr>FDA:  Role of the Patient Representative</vt:lpstr>
      <vt:lpstr>FDA:  Patient Representative Requirements</vt:lpstr>
      <vt:lpstr>Where to find info about patient rep openings</vt:lpstr>
      <vt:lpstr>FDA:  How to Apply to be a Patient Representative</vt:lpstr>
      <vt:lpstr>Opportunities for Patient Engagement</vt:lpstr>
      <vt:lpstr>National Institutes of Health</vt:lpstr>
      <vt:lpstr>NIH: National Heart, Lung, and Blood Institute (NHLBI)</vt:lpstr>
      <vt:lpstr>NHLBI:  Collaboration with Advocacy Groups</vt:lpstr>
      <vt:lpstr>WHEN THE PUBLIC SPEAKS, THE NHLBI LISTENS AND RESPONDS </vt:lpstr>
      <vt:lpstr>NIH National Cancer Institute: Office of Advocacy Relations </vt:lpstr>
      <vt:lpstr>PowerPoint Presentation</vt:lpstr>
      <vt:lpstr>NCI: Research Advocacy Process</vt:lpstr>
      <vt:lpstr>NCI Research Advocate Requirements</vt:lpstr>
      <vt:lpstr>Become an NCI Research Advocate</vt:lpstr>
      <vt:lpstr>PowerPoint Presentation</vt:lpstr>
      <vt:lpstr>NCI Office of Advocacy Relations</vt:lpstr>
      <vt:lpstr>Questions?</vt:lpstr>
      <vt:lpstr>Patient Engagement Advisory Committee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Rupp</dc:creator>
  <cp:lastModifiedBy>NCHR</cp:lastModifiedBy>
  <cp:revision>85</cp:revision>
  <cp:lastPrinted>2016-10-13T19:47:28Z</cp:lastPrinted>
  <dcterms:created xsi:type="dcterms:W3CDTF">2015-11-11T17:25:16Z</dcterms:created>
  <dcterms:modified xsi:type="dcterms:W3CDTF">2016-11-15T20:24:53Z</dcterms:modified>
</cp:coreProperties>
</file>