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9236075"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p:restoredTop sz="93510"/>
  </p:normalViewPr>
  <p:slideViewPr>
    <p:cSldViewPr snapToGrid="0" snapToObjects="1">
      <p:cViewPr varScale="1">
        <p:scale>
          <a:sx n="96" d="100"/>
          <a:sy n="96" d="100"/>
        </p:scale>
        <p:origin x="-3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02298" cy="35173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31639" y="0"/>
            <a:ext cx="4002298" cy="35173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23608" y="3373753"/>
            <a:ext cx="7388859" cy="276034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58664"/>
            <a:ext cx="4002298" cy="35173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4890606"/>
      </p:ext>
    </p:extLst>
  </p:cSld>
  <p:clrMap bg1="lt1" tx1="dk1" bg2="dk2" tx2="lt2" accent1="accent1" accent2="accent2" accent3="accent3" accent4="accent4" accent5="accent5" accent6="accent6" hlink="hlink" folHlink="folHlink"/>
  <p:notesStyle>
    <a:lvl1pPr marL="0" algn="l" defTabSz="768089" rtl="0" eaLnBrk="1" latinLnBrk="0" hangingPunct="1">
      <a:defRPr sz="1000" kern="1200">
        <a:solidFill>
          <a:schemeClr val="tx1"/>
        </a:solidFill>
        <a:latin typeface="+mn-lt"/>
        <a:ea typeface="+mn-ea"/>
        <a:cs typeface="+mn-cs"/>
      </a:defRPr>
    </a:lvl1pPr>
    <a:lvl2pPr marL="384045" algn="l" defTabSz="768089" rtl="0" eaLnBrk="1" latinLnBrk="0" hangingPunct="1">
      <a:defRPr sz="1000" kern="1200">
        <a:solidFill>
          <a:schemeClr val="tx1"/>
        </a:solidFill>
        <a:latin typeface="+mn-lt"/>
        <a:ea typeface="+mn-ea"/>
        <a:cs typeface="+mn-cs"/>
      </a:defRPr>
    </a:lvl2pPr>
    <a:lvl3pPr marL="768089" algn="l" defTabSz="768089" rtl="0" eaLnBrk="1" latinLnBrk="0" hangingPunct="1">
      <a:defRPr sz="1000" kern="1200">
        <a:solidFill>
          <a:schemeClr val="tx1"/>
        </a:solidFill>
        <a:latin typeface="+mn-lt"/>
        <a:ea typeface="+mn-ea"/>
        <a:cs typeface="+mn-cs"/>
      </a:defRPr>
    </a:lvl3pPr>
    <a:lvl4pPr marL="1152136" algn="l" defTabSz="768089" rtl="0" eaLnBrk="1" latinLnBrk="0" hangingPunct="1">
      <a:defRPr sz="1000" kern="1200">
        <a:solidFill>
          <a:schemeClr val="tx1"/>
        </a:solidFill>
        <a:latin typeface="+mn-lt"/>
        <a:ea typeface="+mn-ea"/>
        <a:cs typeface="+mn-cs"/>
      </a:defRPr>
    </a:lvl4pPr>
    <a:lvl5pPr marL="1536180" algn="l" defTabSz="768089" rtl="0" eaLnBrk="1" latinLnBrk="0" hangingPunct="1">
      <a:defRPr sz="1000" kern="1200">
        <a:solidFill>
          <a:schemeClr val="tx1"/>
        </a:solidFill>
        <a:latin typeface="+mn-lt"/>
        <a:ea typeface="+mn-ea"/>
        <a:cs typeface="+mn-cs"/>
      </a:defRPr>
    </a:lvl5pPr>
    <a:lvl6pPr marL="1920225" algn="l" defTabSz="768089" rtl="0" eaLnBrk="1" latinLnBrk="0" hangingPunct="1">
      <a:defRPr sz="1000" kern="1200">
        <a:solidFill>
          <a:schemeClr val="tx1"/>
        </a:solidFill>
        <a:latin typeface="+mn-lt"/>
        <a:ea typeface="+mn-ea"/>
        <a:cs typeface="+mn-cs"/>
      </a:defRPr>
    </a:lvl6pPr>
    <a:lvl7pPr marL="2304269" algn="l" defTabSz="768089" rtl="0" eaLnBrk="1" latinLnBrk="0" hangingPunct="1">
      <a:defRPr sz="1000" kern="1200">
        <a:solidFill>
          <a:schemeClr val="tx1"/>
        </a:solidFill>
        <a:latin typeface="+mn-lt"/>
        <a:ea typeface="+mn-ea"/>
        <a:cs typeface="+mn-cs"/>
      </a:defRPr>
    </a:lvl7pPr>
    <a:lvl8pPr marL="2688314" algn="l" defTabSz="768089" rtl="0" eaLnBrk="1" latinLnBrk="0" hangingPunct="1">
      <a:defRPr sz="1000" kern="1200">
        <a:solidFill>
          <a:schemeClr val="tx1"/>
        </a:solidFill>
        <a:latin typeface="+mn-lt"/>
        <a:ea typeface="+mn-ea"/>
        <a:cs typeface="+mn-cs"/>
      </a:defRPr>
    </a:lvl8pPr>
    <a:lvl9pPr marL="3072360" algn="l" defTabSz="76808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lt1"/>
                </a:solidFill>
                <a:latin typeface="Calibri"/>
                <a:ea typeface="Calibri"/>
                <a:cs typeface="Calibri"/>
                <a:sym typeface="Calibri"/>
              </a:rPr>
              <a:t>Good afternoon, I’m Paul Brown….</a:t>
            </a:r>
          </a:p>
          <a:p>
            <a:pPr marL="0" marR="0" lvl="0" indent="0" algn="l" rtl="0">
              <a:spcBef>
                <a:spcPts val="0"/>
              </a:spcBef>
              <a:buSzPct val="25000"/>
              <a:buNone/>
            </a:pPr>
            <a:r>
              <a:rPr lang="en-US" sz="1200" b="0" i="0" u="none" strike="noStrike" cap="none">
                <a:solidFill>
                  <a:schemeClr val="lt1"/>
                </a:solidFill>
                <a:latin typeface="Calibri"/>
                <a:ea typeface="Calibri"/>
                <a:cs typeface="Calibri"/>
                <a:sym typeface="Calibri"/>
              </a:rPr>
              <a:t>Three ways Patient Advocates can influence the Food and Drug Administration</a:t>
            </a:r>
          </a:p>
          <a:p>
            <a:pPr marL="0" marR="0" lvl="0" indent="0" algn="l" rtl="0">
              <a:spcBef>
                <a:spcPts val="0"/>
              </a:spcBef>
              <a:buSzPct val="25000"/>
              <a:buNone/>
            </a:pPr>
            <a:r>
              <a:rPr lang="en-US" sz="1200" b="0" i="0" u="none" strike="noStrike" cap="none">
                <a:solidFill>
                  <a:schemeClr val="lt1"/>
                </a:solidFill>
                <a:latin typeface="Calibri"/>
                <a:ea typeface="Calibri"/>
                <a:cs typeface="Calibri"/>
                <a:sym typeface="Calibri"/>
              </a:rPr>
              <a:t>Also, ways you can influence the National Institutes of Health.  </a:t>
            </a:r>
          </a:p>
        </p:txBody>
      </p:sp>
      <p:sp>
        <p:nvSpPr>
          <p:cNvPr id="147" name="Shape 14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do Pat Reps do? Offer patient’s perspective, ask questions, and give comments to assist the committee in making recommendations to the FDA.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NOTE: FDA usually but not always follows the voting recommendations of its ACs.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p:txBody>
      </p:sp>
      <p:sp>
        <p:nvSpPr>
          <p:cNvPr id="219" name="Shape 219"/>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to Patient Rep web site.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FDA has 33 ACs and one (Medical Devices AC) has 18 panels. So there’s a lot of opportunities to be a Patient Rep.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What’s missing? Link to actual advisory committees</a:t>
            </a:r>
          </a:p>
        </p:txBody>
      </p:sp>
      <p:sp>
        <p:nvSpPr>
          <p:cNvPr id="227" name="Shape 22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Are Pat Reps paid? </a:t>
            </a:r>
            <a:r>
              <a:rPr lang="en-US" sz="1200" b="0" i="0" u="none" strike="noStrike" cap="none">
                <a:solidFill>
                  <a:schemeClr val="dk1"/>
                </a:solidFill>
                <a:latin typeface="Calibri"/>
                <a:ea typeface="Calibri"/>
                <a:cs typeface="Calibri"/>
                <a:sym typeface="Calibri"/>
              </a:rPr>
              <a:t> Yes, but you’re not going to get rich. FDA pays a salary for the time spent in meetings &amp; covers travel expenses (if meeting is more than 50 miles from your home).Pat Reps…meetings in DC area over 1 or 2 days.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 Pat Reps vote on ACs? Usually on drugs and biologics ACs. Not on medical devices.</a:t>
            </a:r>
          </a:p>
        </p:txBody>
      </p:sp>
      <p:sp>
        <p:nvSpPr>
          <p:cNvPr id="235" name="Shape 235"/>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923608" y="3373753"/>
            <a:ext cx="7389000" cy="27603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sldNum" idx="12"/>
          </p:nvPr>
        </p:nvSpPr>
        <p:spPr>
          <a:xfrm>
            <a:off x="5231639" y="6658664"/>
            <a:ext cx="4002300" cy="3516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923608" y="3373753"/>
            <a:ext cx="7389000" cy="27603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txBox="1">
            <a:spLocks noGrp="1"/>
          </p:cNvSpPr>
          <p:nvPr>
            <p:ph type="sldNum" idx="12"/>
          </p:nvPr>
        </p:nvSpPr>
        <p:spPr>
          <a:xfrm>
            <a:off x="5231639" y="6658664"/>
            <a:ext cx="4002300" cy="3516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923608" y="3373753"/>
            <a:ext cx="7389000" cy="27603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txBox="1">
            <a:spLocks noGrp="1"/>
          </p:cNvSpPr>
          <p:nvPr>
            <p:ph type="sldNum" idx="12"/>
          </p:nvPr>
        </p:nvSpPr>
        <p:spPr>
          <a:xfrm>
            <a:off x="5231639" y="6658664"/>
            <a:ext cx="4002300" cy="3516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NIH is our nation’s research agency and it’s part of HHS.</a:t>
            </a:r>
          </a:p>
        </p:txBody>
      </p:sp>
      <p:sp>
        <p:nvSpPr>
          <p:cNvPr id="275" name="Shape 275"/>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3 ways patients can get engaged with FDA include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Speak at FDA meetings.</a:t>
            </a:r>
          </a:p>
        </p:txBody>
      </p:sp>
      <p:sp>
        <p:nvSpPr>
          <p:cNvPr id="154" name="Shape 154"/>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Advocates bring a human face to cancer research. Four primary ways advocates engage in the NCI research: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Advise – develop recommendations, provide patient perspectives at formal advisory boards and by speaking at meetings.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Design – contribute to research design, ID barriers to implementation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Review – assess progress and effectiveness &amp; edit scientific language to improve readability for the general public.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Disseminate – distribute research findings to nonscientific audiences</a:t>
            </a:r>
          </a:p>
        </p:txBody>
      </p:sp>
      <p:sp>
        <p:nvSpPr>
          <p:cNvPr id="327" name="Shape 32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Office of Advocacy Relations. </a:t>
            </a:r>
            <a:r>
              <a:rPr lang="en-US" sz="1200" b="0" i="0" u="none" strike="noStrike" cap="none">
                <a:solidFill>
                  <a:schemeClr val="dk1"/>
                </a:solidFill>
                <a:latin typeface="Calibri"/>
                <a:ea typeface="Calibri"/>
                <a:cs typeface="Calibri"/>
                <a:sym typeface="Calibri"/>
              </a:rPr>
              <a:t>OAR assesses NCI programmatic needs and the skills, interests, and experience of each advocate to connect the right advocate to the right activity so he or she can provide the most effective contributions when working with NCI. At a minimum, an NCI research advocate must have: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More than two years of involvement in cancer research-related activities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Personal experience with cancer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Been diagnosed with cancer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Connected to someone who has been diagnosed with cancer (e.g. family member, caregiver, health care professional with direct patient contact, professional staff at advocacy organization, etc.)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Ability to demonstrate a collective patient perspective, meaning knowledge of multiple disease experiences and the ability to convey this collective perspective rather than one's own exclusive experience</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There are occasions when an individual perspective is appropriate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Residency in the United States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Fluency in English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Inclusion in NCI activities depends on the above criteria as well as current advocate needs and experience.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Process to become an advocate: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Create</a:t>
            </a:r>
            <a:r>
              <a:rPr lang="en-US" sz="1200" b="0" i="0" u="none" strike="noStrike" cap="none">
                <a:solidFill>
                  <a:schemeClr val="dk1"/>
                </a:solidFill>
                <a:latin typeface="Calibri"/>
                <a:ea typeface="Calibri"/>
                <a:cs typeface="Calibri"/>
                <a:sym typeface="Calibri"/>
              </a:rPr>
              <a:t>: OAR will assist you in creating a profile in the research advocate system.</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OAR will contact you when an activity that matches your skills and expertise is available. If you are interested, OAR will share your name and contact information with the requester for consideration.</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Prepare</a:t>
            </a:r>
            <a:r>
              <a:rPr lang="en-US" sz="1200" b="0" i="0" u="none" strike="noStrike" cap="none">
                <a:solidFill>
                  <a:schemeClr val="dk1"/>
                </a:solidFill>
                <a:latin typeface="Calibri"/>
                <a:ea typeface="Calibri"/>
                <a:cs typeface="Calibri"/>
                <a:sym typeface="Calibri"/>
              </a:rPr>
              <a:t>: If you choose to participate, OAR and the requester will prepare you for the activity.</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Participate</a:t>
            </a:r>
            <a:r>
              <a:rPr lang="en-US" sz="1200" b="0" i="0" u="none" strike="noStrike" cap="none">
                <a:solidFill>
                  <a:schemeClr val="dk1"/>
                </a:solidFill>
                <a:latin typeface="Calibri"/>
                <a:ea typeface="Calibri"/>
                <a:cs typeface="Calibri"/>
                <a:sym typeface="Calibri"/>
              </a:rPr>
              <a:t>: You will participate in the activity by providing the requester with insight that reflects the collective patient perspective.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Evaluate</a:t>
            </a:r>
            <a:r>
              <a:rPr lang="en-US" sz="1200" b="0" i="0" u="none" strike="noStrike" cap="none">
                <a:solidFill>
                  <a:schemeClr val="dk1"/>
                </a:solidFill>
                <a:latin typeface="Calibri"/>
                <a:ea typeface="Calibri"/>
                <a:cs typeface="Calibri"/>
                <a:sym typeface="Calibri"/>
              </a:rPr>
              <a:t>: After the activity is over, OAR will seek your feedback and ask you and the requester to complete an evaluation.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2" name="Shape 342"/>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Phone:  301-594-3194</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Email:  NCIadvocacy@nih.gov</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Web:  advocacy.cancer.gov</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6" name="Shape 366"/>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do you find out about opportunities to comment at meetings, submit written comments or become a patient rep?</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Several ways.  </a:t>
            </a: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What’s missing in the Federal Register?  For comments, link to FDA Draft Guidances </a:t>
            </a:r>
            <a:r>
              <a:rPr lang="en-US" sz="1200" b="0" i="0" u="sng" strike="noStrike" cap="none">
                <a:solidFill>
                  <a:schemeClr val="hlink"/>
                </a:solidFill>
                <a:latin typeface="Calibri"/>
                <a:ea typeface="Calibri"/>
                <a:cs typeface="Calibri"/>
                <a:sym typeface="Calibri"/>
                <a:hlinkClick r:id="rId3"/>
              </a:rPr>
              <a:t>http://www.fda.gov/RegulatoryInformation/Guidances/</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 </a:t>
            </a:r>
          </a:p>
        </p:txBody>
      </p:sp>
      <p:sp>
        <p:nvSpPr>
          <p:cNvPr id="162" name="Shape 162"/>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Sign up in advance. Send an email to the FDA’s contact person.  Deadline buried.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Only 48 hours but talk about issue you have personal experience with.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Info FDA wants: </a:t>
            </a:r>
            <a:r>
              <a:rPr lang="en-US" sz="1200" b="0" i="0" u="none" strike="noStrike" cap="none">
                <a:solidFill>
                  <a:schemeClr val="dk1"/>
                </a:solidFill>
                <a:latin typeface="Calibri"/>
                <a:ea typeface="Calibri"/>
                <a:cs typeface="Calibri"/>
                <a:sym typeface="Calibri"/>
              </a:rPr>
              <a:t>Contact info plus how much time you’re requesting.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a “brief statement of the general nature of the evidence or arguments you wish to present.”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them you’re commenting on the s/e of the medical product. Don’t need details.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Or you can state: “pending the review of the bg info.”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makes good testimony?</a:t>
            </a:r>
          </a:p>
        </p:txBody>
      </p:sp>
      <p:sp>
        <p:nvSpPr>
          <p:cNvPr id="178" name="Shape 178"/>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Here’s an outline of effective testimony:</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Intro:</a:t>
            </a:r>
            <a:r>
              <a:rPr lang="en-US" sz="1200" b="0" i="0" u="none" strike="noStrike" cap="none">
                <a:solidFill>
                  <a:schemeClr val="dk1"/>
                </a:solidFill>
                <a:latin typeface="Calibri"/>
                <a:ea typeface="Calibri"/>
                <a:cs typeface="Calibri"/>
                <a:sym typeface="Calibri"/>
              </a:rPr>
              <a:t> Briefly state who you are. If you represent an organization, name the group.  State whether or not you have financial COIs. Your perspective on the issue (as a patient, as someone who represents many patients, or a family member or friend of a patient).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State your position: </a:t>
            </a:r>
            <a:r>
              <a:rPr lang="en-US" sz="1200" b="0" i="0" u="none" strike="noStrike" cap="none">
                <a:solidFill>
                  <a:schemeClr val="dk1"/>
                </a:solidFill>
                <a:latin typeface="Calibri"/>
                <a:ea typeface="Calibri"/>
                <a:cs typeface="Calibri"/>
                <a:sym typeface="Calibri"/>
              </a:rPr>
              <a:t>Are you for or against approval of the medical product? Or if it is a meeting about w/d a product from the market…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State your concerns: </a:t>
            </a:r>
            <a:r>
              <a:rPr lang="en-US" sz="1200" b="0" i="0" u="none" strike="noStrike" cap="none">
                <a:solidFill>
                  <a:schemeClr val="dk1"/>
                </a:solidFill>
                <a:latin typeface="Calibri"/>
                <a:ea typeface="Calibri"/>
                <a:cs typeface="Calibri"/>
                <a:sym typeface="Calibri"/>
              </a:rPr>
              <a:t>Is the product s/e (benefits outweigh risks)?  Is there a lack of LT studies? Lack of diversity (subpops)? Does the evidence presented rely on bio markers or surrogate endpoints (give example of cholesterol lowering drugs that don’t prevent heart attacks)?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Your recommendations: </a:t>
            </a:r>
            <a:r>
              <a:rPr lang="en-US" sz="1200" b="0" i="0" u="none" strike="noStrike" cap="none">
                <a:solidFill>
                  <a:schemeClr val="dk1"/>
                </a:solidFill>
                <a:latin typeface="Calibri"/>
                <a:ea typeface="Calibri"/>
                <a:cs typeface="Calibri"/>
                <a:sym typeface="Calibri"/>
              </a:rPr>
              <a:t>Restate your position on the issue and tell FDA what you’re asking for…what you want them to do.</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NOTE:  </a:t>
            </a:r>
            <a:r>
              <a:rPr lang="en-US" sz="1200" b="1" i="0" u="none" strike="noStrike" cap="none">
                <a:solidFill>
                  <a:schemeClr val="dk1"/>
                </a:solidFill>
                <a:latin typeface="Calibri"/>
                <a:ea typeface="Calibri"/>
                <a:cs typeface="Calibri"/>
                <a:sym typeface="Calibri"/>
              </a:rPr>
              <a:t>Personal stories </a:t>
            </a:r>
            <a:r>
              <a:rPr lang="en-US" sz="1200" b="0" i="0" u="none" strike="noStrike" cap="none">
                <a:solidFill>
                  <a:schemeClr val="dk1"/>
                </a:solidFill>
                <a:latin typeface="Calibri"/>
                <a:ea typeface="Calibri"/>
                <a:cs typeface="Calibri"/>
                <a:sym typeface="Calibri"/>
              </a:rPr>
              <a:t>can be very powerful. Especially if the story illustrates a problem that many people are having. “This happened to me or my family member and it has happened to x number of others too.”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Patient web page has a link to tips for submitting comments.  Some of the best tips: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Identify credentials and experience</a:t>
            </a:r>
            <a:r>
              <a:rPr lang="en-US" sz="1200" b="0" i="0" u="none" strike="noStrike" cap="none">
                <a:solidFill>
                  <a:schemeClr val="dk1"/>
                </a:solidFill>
                <a:latin typeface="Calibri"/>
                <a:ea typeface="Calibri"/>
                <a:cs typeface="Calibri"/>
                <a:sym typeface="Calibri"/>
              </a:rPr>
              <a:t> that may distinguish your comments from others. If you are commenting in an area in which you have relevant personal or professional experience (i.e., scientist, attorney, fisherman, businessman, etc.) say so.</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Support your comment with substantive data, facts, and/or expert opinions. </a:t>
            </a:r>
            <a:r>
              <a:rPr lang="en-US" sz="1200" b="0" i="0" u="none" strike="noStrike" cap="none">
                <a:solidFill>
                  <a:schemeClr val="dk1"/>
                </a:solidFill>
                <a:latin typeface="Calibri"/>
                <a:ea typeface="Calibri"/>
                <a:cs typeface="Calibri"/>
                <a:sym typeface="Calibri"/>
              </a:rPr>
              <a:t>Agency reviewers look for sound science and reasoning in the comments they receive.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Including examples of how the issue would impact you negatively or positively.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Regarding Form Letters: </a:t>
            </a:r>
            <a:r>
              <a:rPr lang="en-US" sz="1200" b="1" i="0" u="none" strike="noStrike" cap="none">
                <a:solidFill>
                  <a:schemeClr val="dk1"/>
                </a:solidFill>
                <a:latin typeface="Calibri"/>
                <a:ea typeface="Calibri"/>
                <a:cs typeface="Calibri"/>
                <a:sym typeface="Calibri"/>
              </a:rPr>
              <a:t>A single, well-supported comment may carry more weight than a thousand form letters. </a:t>
            </a:r>
          </a:p>
        </p:txBody>
      </p:sp>
      <p:sp>
        <p:nvSpPr>
          <p:cNvPr id="195" name="Shape 195"/>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What’s missing? </a:t>
            </a:r>
            <a:r>
              <a:rPr lang="en-US" sz="1200" b="0" i="0" u="none" strike="noStrike" cap="none">
                <a:solidFill>
                  <a:schemeClr val="dk1"/>
                </a:solidFill>
                <a:latin typeface="Calibri"/>
                <a:ea typeface="Calibri"/>
                <a:cs typeface="Calibri"/>
                <a:sym typeface="Calibri"/>
              </a:rPr>
              <a:t>The Docket Number.  You get that from the FR.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923608" y="3373753"/>
            <a:ext cx="7388859" cy="27603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5231639" y="6658664"/>
            <a:ext cx="4002298" cy="35173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Shape 16" descr="Celestia-R1---OverlayTitleHD.png"/>
          <p:cNvPicPr preferRelativeResize="0"/>
          <p:nvPr/>
        </p:nvPicPr>
        <p:blipFill rotWithShape="1">
          <a:blip r:embed="rId3">
            <a:alphaModFix/>
          </a:blip>
          <a:srcRect/>
          <a:stretch/>
        </p:blipFill>
        <p:spPr>
          <a:xfrm>
            <a:off x="1" y="0"/>
            <a:ext cx="9141618" cy="6856215"/>
          </a:xfrm>
          <a:prstGeom prst="rect">
            <a:avLst/>
          </a:prstGeom>
          <a:noFill/>
          <a:ln>
            <a:noFill/>
          </a:ln>
        </p:spPr>
      </p:pic>
      <p:sp>
        <p:nvSpPr>
          <p:cNvPr id="17" name="Shape 17"/>
          <p:cNvSpPr txBox="1">
            <a:spLocks noGrp="1"/>
          </p:cNvSpPr>
          <p:nvPr>
            <p:ph type="ctrTitle"/>
          </p:nvPr>
        </p:nvSpPr>
        <p:spPr>
          <a:xfrm>
            <a:off x="2971798" y="1964269"/>
            <a:ext cx="5398295" cy="2421463"/>
          </a:xfrm>
          <a:prstGeom prst="rect">
            <a:avLst/>
          </a:prstGeom>
          <a:noFill/>
          <a:ln>
            <a:noFill/>
          </a:ln>
        </p:spPr>
        <p:txBody>
          <a:bodyPr lIns="76797" tIns="76797" rIns="76797" bIns="76797" anchor="b" anchorCtr="0"/>
          <a:lstStyle>
            <a:lvl1pPr marL="0" marR="0" lvl="0" indent="0" algn="r" rtl="0">
              <a:spcBef>
                <a:spcPts val="0"/>
              </a:spcBef>
              <a:buClr>
                <a:schemeClr val="lt1"/>
              </a:buClr>
              <a:buFont typeface="Calibri"/>
              <a:buNone/>
              <a:defRPr sz="4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8" name="Shape 18"/>
          <p:cNvSpPr txBox="1">
            <a:spLocks noGrp="1"/>
          </p:cNvSpPr>
          <p:nvPr>
            <p:ph type="subTitle" idx="1"/>
          </p:nvPr>
        </p:nvSpPr>
        <p:spPr>
          <a:xfrm>
            <a:off x="2971798" y="4385733"/>
            <a:ext cx="5398295" cy="1405465"/>
          </a:xfrm>
          <a:prstGeom prst="rect">
            <a:avLst/>
          </a:prstGeom>
          <a:noFill/>
          <a:ln>
            <a:noFill/>
          </a:ln>
        </p:spPr>
        <p:txBody>
          <a:bodyPr lIns="76797" tIns="76797" rIns="76797" bIns="76797" anchor="t" anchorCtr="0"/>
          <a:lstStyle>
            <a:lvl1pPr marL="0" marR="0" lvl="0" indent="0" algn="r"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1pPr>
            <a:lvl2pPr marL="384045" marR="0" lvl="1" indent="0" algn="ctr"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2pPr>
            <a:lvl3pPr marL="768089" marR="0" lvl="2" indent="0" algn="ctr"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4pPr>
            <a:lvl5pPr marL="1536180" marR="0" lvl="4"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5pPr>
            <a:lvl6pPr marL="1920225" marR="0" lvl="5"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6pPr>
            <a:lvl7pPr marL="2304269" marR="0" lvl="6"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7pPr>
            <a:lvl8pPr marL="2688314" marR="0" lvl="7"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8pPr>
            <a:lvl9pPr marL="3072360" marR="0" lvl="8" indent="0" algn="ctr"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6699418"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2971799" y="5870575"/>
            <a:ext cx="3670468" cy="377825"/>
          </a:xfrm>
          <a:prstGeom prst="rect">
            <a:avLst/>
          </a:prstGeom>
          <a:noFill/>
          <a:ln>
            <a:noFill/>
          </a:ln>
        </p:spPr>
        <p:txBody>
          <a:bodyPr lIns="76797" tIns="76797" rIns="76797" bIns="76797" anchor="ctr" anchorCtr="0"/>
          <a:lstStyle>
            <a:lvl1pPr marL="0" marR="0" lvl="0" indent="0" algn="l"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7956718"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0"/>
        <p:cNvGrpSpPr/>
        <p:nvPr/>
      </p:nvGrpSpPr>
      <p:grpSpPr>
        <a:xfrm>
          <a:off x="0" y="0"/>
          <a:ext cx="0" cy="0"/>
          <a:chOff x="0" y="0"/>
          <a:chExt cx="0" cy="0"/>
        </a:xfrm>
      </p:grpSpPr>
      <p:pic>
        <p:nvPicPr>
          <p:cNvPr id="81" name="Shape 81"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82" name="Shape 82"/>
          <p:cNvSpPr txBox="1">
            <a:spLocks noGrp="1"/>
          </p:cNvSpPr>
          <p:nvPr>
            <p:ph type="title"/>
          </p:nvPr>
        </p:nvSpPr>
        <p:spPr>
          <a:xfrm>
            <a:off x="514350" y="4732867"/>
            <a:ext cx="7598570" cy="566738"/>
          </a:xfrm>
          <a:prstGeom prst="rect">
            <a:avLst/>
          </a:prstGeom>
          <a:noFill/>
          <a:ln>
            <a:noFill/>
          </a:ln>
        </p:spPr>
        <p:txBody>
          <a:bodyPr lIns="76797" tIns="76797" rIns="76797" bIns="76797" anchor="b" anchorCtr="0"/>
          <a:lstStyle>
            <a:lvl1pPr marL="0" marR="0" lvl="0"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83" name="Shape 83"/>
          <p:cNvSpPr>
            <a:spLocks noGrp="1"/>
          </p:cNvSpPr>
          <p:nvPr>
            <p:ph type="pic" idx="2"/>
          </p:nvPr>
        </p:nvSpPr>
        <p:spPr>
          <a:xfrm>
            <a:off x="1028700" y="932113"/>
            <a:ext cx="6569870" cy="3164975"/>
          </a:xfrm>
          <a:prstGeom prst="roundRect">
            <a:avLst>
              <a:gd name="adj" fmla="val 4380"/>
            </a:avLst>
          </a:prstGeom>
          <a:noFill/>
          <a:ln w="50800" cap="sq" cmpd="dbl">
            <a:solidFill>
              <a:srgbClr val="FFFFFF"/>
            </a:solidFill>
            <a:prstDash val="solid"/>
            <a:miter/>
            <a:headEnd type="none" w="med" len="med"/>
            <a:tailEnd type="none" w="med" len="med"/>
          </a:ln>
          <a:effectLst>
            <a:outerShdw blurRad="254000" algn="tl" rotWithShape="0">
              <a:srgbClr val="000000">
                <a:alpha val="42745"/>
              </a:srgbClr>
            </a:outerShdw>
          </a:effectLst>
        </p:spPr>
        <p:txBody>
          <a:bodyPr lIns="76797" tIns="76797" rIns="76797" bIns="76797" anchor="t" anchorCtr="0"/>
          <a:lstStyle>
            <a:lvl1pPr marL="0" marR="0" lvl="0" indent="0" algn="ctr"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514350" y="5299605"/>
            <a:ext cx="7598570" cy="49371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8"/>
        <p:cNvGrpSpPr/>
        <p:nvPr/>
      </p:nvGrpSpPr>
      <p:grpSpPr>
        <a:xfrm>
          <a:off x="0" y="0"/>
          <a:ext cx="0" cy="0"/>
          <a:chOff x="0" y="0"/>
          <a:chExt cx="0" cy="0"/>
        </a:xfrm>
      </p:grpSpPr>
      <p:pic>
        <p:nvPicPr>
          <p:cNvPr id="89" name="Shape 89"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90" name="Shape 90"/>
          <p:cNvSpPr txBox="1">
            <a:spLocks noGrp="1"/>
          </p:cNvSpPr>
          <p:nvPr>
            <p:ph type="title"/>
          </p:nvPr>
        </p:nvSpPr>
        <p:spPr>
          <a:xfrm>
            <a:off x="514350" y="609600"/>
            <a:ext cx="7598570" cy="3124200"/>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27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91" name="Shape 91"/>
          <p:cNvSpPr txBox="1">
            <a:spLocks noGrp="1"/>
          </p:cNvSpPr>
          <p:nvPr>
            <p:ph type="body" idx="1"/>
          </p:nvPr>
        </p:nvSpPr>
        <p:spPr>
          <a:xfrm>
            <a:off x="514351" y="4343400"/>
            <a:ext cx="7598573" cy="1447800"/>
          </a:xfrm>
          <a:prstGeom prst="rect">
            <a:avLst/>
          </a:prstGeom>
          <a:noFill/>
          <a:ln>
            <a:noFill/>
          </a:ln>
        </p:spPr>
        <p:txBody>
          <a:bodyPr lIns="76797" tIns="76797" rIns="76797" bIns="76797" anchor="ctr" anchorCtr="0"/>
          <a:lstStyle>
            <a:lvl1pPr marL="0" marR="0" lvl="0" indent="0" algn="l" rtl="0">
              <a:spcBef>
                <a:spcPts val="0"/>
              </a:spcBef>
              <a:spcAft>
                <a:spcPts val="840"/>
              </a:spcAft>
              <a:buClr>
                <a:schemeClr val="lt1"/>
              </a:buClr>
              <a:buFont typeface="Arial"/>
              <a:buNone/>
              <a:defRPr sz="18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5"/>
        <p:cNvGrpSpPr/>
        <p:nvPr/>
      </p:nvGrpSpPr>
      <p:grpSpPr>
        <a:xfrm>
          <a:off x="0" y="0"/>
          <a:ext cx="0" cy="0"/>
          <a:chOff x="0" y="0"/>
          <a:chExt cx="0" cy="0"/>
        </a:xfrm>
      </p:grpSpPr>
      <p:pic>
        <p:nvPicPr>
          <p:cNvPr id="96" name="Shape 96"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97" name="Shape 97"/>
          <p:cNvSpPr txBox="1"/>
          <p:nvPr/>
        </p:nvSpPr>
        <p:spPr>
          <a:xfrm>
            <a:off x="7678400" y="2743200"/>
            <a:ext cx="457200" cy="584775"/>
          </a:xfrm>
          <a:prstGeom prst="rect">
            <a:avLst/>
          </a:prstGeom>
          <a:noFill/>
          <a:ln>
            <a:noFill/>
          </a:ln>
        </p:spPr>
        <p:txBody>
          <a:bodyPr lIns="76797" tIns="38387" rIns="76797" bIns="38387" anchor="ctr" anchorCtr="0">
            <a:noAutofit/>
          </a:bodyPr>
          <a:lstStyle/>
          <a:p>
            <a:pPr marL="0" marR="0" lvl="0" indent="0" algn="r" rtl="0">
              <a:spcBef>
                <a:spcPts val="0"/>
              </a:spcBef>
              <a:buClr>
                <a:schemeClr val="lt1"/>
              </a:buClr>
              <a:buSzPct val="25000"/>
              <a:buFont typeface="Calibri"/>
              <a:buNone/>
            </a:pPr>
            <a:r>
              <a:rPr lang="en-US" sz="6700" b="0" cap="none">
                <a:solidFill>
                  <a:schemeClr val="lt1"/>
                </a:solidFill>
                <a:latin typeface="Calibri"/>
                <a:ea typeface="Calibri"/>
                <a:cs typeface="Calibri"/>
                <a:sym typeface="Calibri"/>
              </a:rPr>
              <a:t>”</a:t>
            </a:r>
          </a:p>
        </p:txBody>
      </p:sp>
      <p:sp>
        <p:nvSpPr>
          <p:cNvPr id="98" name="Shape 98"/>
          <p:cNvSpPr txBox="1"/>
          <p:nvPr/>
        </p:nvSpPr>
        <p:spPr>
          <a:xfrm>
            <a:off x="366208" y="823338"/>
            <a:ext cx="457200" cy="584775"/>
          </a:xfrm>
          <a:prstGeom prst="rect">
            <a:avLst/>
          </a:prstGeom>
          <a:noFill/>
          <a:ln>
            <a:noFill/>
          </a:ln>
        </p:spPr>
        <p:txBody>
          <a:bodyPr lIns="76797" tIns="38387" rIns="76797" bIns="38387" anchor="ctr" anchorCtr="0">
            <a:noAutofit/>
          </a:bodyPr>
          <a:lstStyle/>
          <a:p>
            <a:pPr marL="0" marR="0" lvl="0" indent="0" algn="r" rtl="0">
              <a:spcBef>
                <a:spcPts val="0"/>
              </a:spcBef>
              <a:buClr>
                <a:schemeClr val="lt1"/>
              </a:buClr>
              <a:buSzPct val="25000"/>
              <a:buFont typeface="Calibri"/>
              <a:buNone/>
            </a:pPr>
            <a:r>
              <a:rPr lang="en-US" sz="6700" b="0" cap="none">
                <a:solidFill>
                  <a:schemeClr val="lt1"/>
                </a:solidFill>
                <a:latin typeface="Calibri"/>
                <a:ea typeface="Calibri"/>
                <a:cs typeface="Calibri"/>
                <a:sym typeface="Calibri"/>
              </a:rPr>
              <a:t>“</a:t>
            </a:r>
          </a:p>
        </p:txBody>
      </p:sp>
      <p:sp>
        <p:nvSpPr>
          <p:cNvPr id="99" name="Shape 99"/>
          <p:cNvSpPr txBox="1">
            <a:spLocks noGrp="1"/>
          </p:cNvSpPr>
          <p:nvPr>
            <p:ph type="title"/>
          </p:nvPr>
        </p:nvSpPr>
        <p:spPr>
          <a:xfrm>
            <a:off x="744200" y="609600"/>
            <a:ext cx="7162800" cy="2743200"/>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27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00" name="Shape 100"/>
          <p:cNvSpPr txBox="1">
            <a:spLocks noGrp="1"/>
          </p:cNvSpPr>
          <p:nvPr>
            <p:ph type="body" idx="1"/>
          </p:nvPr>
        </p:nvSpPr>
        <p:spPr>
          <a:xfrm>
            <a:off x="823409" y="3352800"/>
            <a:ext cx="7004388" cy="381000"/>
          </a:xfrm>
          <a:prstGeom prst="rect">
            <a:avLst/>
          </a:prstGeom>
          <a:noFill/>
          <a:ln>
            <a:noFill/>
          </a:ln>
        </p:spPr>
        <p:txBody>
          <a:bodyPr lIns="76797" tIns="76797" rIns="76797" bIns="76797" anchor="ctr" anchorCtr="0"/>
          <a:lstStyle>
            <a:lvl1pPr marL="0" marR="0" lvl="0"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515600" y="4343400"/>
            <a:ext cx="7614275" cy="1447800"/>
          </a:xfrm>
          <a:prstGeom prst="rect">
            <a:avLst/>
          </a:prstGeom>
          <a:noFill/>
          <a:ln>
            <a:noFill/>
          </a:ln>
        </p:spPr>
        <p:txBody>
          <a:bodyPr lIns="76797" tIns="76797" rIns="76797" bIns="76797" anchor="ctr" anchorCtr="0"/>
          <a:lstStyle>
            <a:lvl1pPr marL="0" marR="0" lvl="0" indent="0" algn="l" rtl="0">
              <a:spcBef>
                <a:spcPts val="0"/>
              </a:spcBef>
              <a:spcAft>
                <a:spcPts val="840"/>
              </a:spcAft>
              <a:buClr>
                <a:schemeClr val="lt1"/>
              </a:buClr>
              <a:buFont typeface="Arial"/>
              <a:buNone/>
              <a:defRPr sz="18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5"/>
        <p:cNvGrpSpPr/>
        <p:nvPr/>
      </p:nvGrpSpPr>
      <p:grpSpPr>
        <a:xfrm>
          <a:off x="0" y="0"/>
          <a:ext cx="0" cy="0"/>
          <a:chOff x="0" y="0"/>
          <a:chExt cx="0" cy="0"/>
        </a:xfrm>
      </p:grpSpPr>
      <p:pic>
        <p:nvPicPr>
          <p:cNvPr id="106" name="Shape 106"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107" name="Shape 107"/>
          <p:cNvSpPr txBox="1">
            <a:spLocks noGrp="1"/>
          </p:cNvSpPr>
          <p:nvPr>
            <p:ph type="title"/>
          </p:nvPr>
        </p:nvSpPr>
        <p:spPr>
          <a:xfrm>
            <a:off x="514353" y="3308580"/>
            <a:ext cx="7598570" cy="1468800"/>
          </a:xfrm>
          <a:prstGeom prst="rect">
            <a:avLst/>
          </a:prstGeom>
          <a:noFill/>
          <a:ln>
            <a:noFill/>
          </a:ln>
        </p:spPr>
        <p:txBody>
          <a:bodyPr lIns="76797" tIns="76797" rIns="76797" bIns="76797" anchor="b" anchorCtr="0"/>
          <a:lstStyle>
            <a:lvl1pPr marL="0" marR="0" lvl="0" indent="0" algn="l" rtl="0">
              <a:spcBef>
                <a:spcPts val="0"/>
              </a:spcBef>
              <a:buClr>
                <a:schemeClr val="lt1"/>
              </a:buClr>
              <a:buFont typeface="Calibri"/>
              <a:buNone/>
              <a:defRPr sz="27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08" name="Shape 108"/>
          <p:cNvSpPr txBox="1">
            <a:spLocks noGrp="1"/>
          </p:cNvSpPr>
          <p:nvPr>
            <p:ph type="body" idx="1"/>
          </p:nvPr>
        </p:nvSpPr>
        <p:spPr>
          <a:xfrm>
            <a:off x="514350" y="4777380"/>
            <a:ext cx="7598570" cy="8604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8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2"/>
        <p:cNvGrpSpPr/>
        <p:nvPr/>
      </p:nvGrpSpPr>
      <p:grpSpPr>
        <a:xfrm>
          <a:off x="0" y="0"/>
          <a:ext cx="0" cy="0"/>
          <a:chOff x="0" y="0"/>
          <a:chExt cx="0" cy="0"/>
        </a:xfrm>
      </p:grpSpPr>
      <p:pic>
        <p:nvPicPr>
          <p:cNvPr id="113" name="Shape 113"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114" name="Shape 114"/>
          <p:cNvSpPr txBox="1"/>
          <p:nvPr/>
        </p:nvSpPr>
        <p:spPr>
          <a:xfrm>
            <a:off x="7678400" y="2743200"/>
            <a:ext cx="457200" cy="584775"/>
          </a:xfrm>
          <a:prstGeom prst="rect">
            <a:avLst/>
          </a:prstGeom>
          <a:noFill/>
          <a:ln>
            <a:noFill/>
          </a:ln>
        </p:spPr>
        <p:txBody>
          <a:bodyPr lIns="76797" tIns="38387" rIns="76797" bIns="38387" anchor="ctr" anchorCtr="0">
            <a:noAutofit/>
          </a:bodyPr>
          <a:lstStyle/>
          <a:p>
            <a:pPr marL="0" marR="0" lvl="0" indent="0" algn="r" rtl="0">
              <a:spcBef>
                <a:spcPts val="0"/>
              </a:spcBef>
              <a:buClr>
                <a:schemeClr val="lt1"/>
              </a:buClr>
              <a:buSzPct val="25000"/>
              <a:buFont typeface="Calibri"/>
              <a:buNone/>
            </a:pPr>
            <a:r>
              <a:rPr lang="en-US" sz="6700" b="0" cap="none">
                <a:solidFill>
                  <a:schemeClr val="lt1"/>
                </a:solidFill>
                <a:latin typeface="Calibri"/>
                <a:ea typeface="Calibri"/>
                <a:cs typeface="Calibri"/>
                <a:sym typeface="Calibri"/>
              </a:rPr>
              <a:t>”</a:t>
            </a:r>
          </a:p>
        </p:txBody>
      </p:sp>
      <p:sp>
        <p:nvSpPr>
          <p:cNvPr id="115" name="Shape 115"/>
          <p:cNvSpPr txBox="1"/>
          <p:nvPr/>
        </p:nvSpPr>
        <p:spPr>
          <a:xfrm>
            <a:off x="366208" y="823338"/>
            <a:ext cx="457200" cy="584775"/>
          </a:xfrm>
          <a:prstGeom prst="rect">
            <a:avLst/>
          </a:prstGeom>
          <a:noFill/>
          <a:ln>
            <a:noFill/>
          </a:ln>
        </p:spPr>
        <p:txBody>
          <a:bodyPr lIns="76797" tIns="38387" rIns="76797" bIns="38387" anchor="ctr" anchorCtr="0">
            <a:noAutofit/>
          </a:bodyPr>
          <a:lstStyle/>
          <a:p>
            <a:pPr marL="0" marR="0" lvl="0" indent="0" algn="r" rtl="0">
              <a:spcBef>
                <a:spcPts val="0"/>
              </a:spcBef>
              <a:buClr>
                <a:schemeClr val="lt1"/>
              </a:buClr>
              <a:buSzPct val="25000"/>
              <a:buFont typeface="Calibri"/>
              <a:buNone/>
            </a:pPr>
            <a:r>
              <a:rPr lang="en-US" sz="6700" b="0" cap="none">
                <a:solidFill>
                  <a:schemeClr val="lt1"/>
                </a:solidFill>
                <a:latin typeface="Calibri"/>
                <a:ea typeface="Calibri"/>
                <a:cs typeface="Calibri"/>
                <a:sym typeface="Calibri"/>
              </a:rPr>
              <a:t>“</a:t>
            </a:r>
          </a:p>
        </p:txBody>
      </p:sp>
      <p:sp>
        <p:nvSpPr>
          <p:cNvPr id="116" name="Shape 116"/>
          <p:cNvSpPr txBox="1">
            <a:spLocks noGrp="1"/>
          </p:cNvSpPr>
          <p:nvPr>
            <p:ph type="title"/>
          </p:nvPr>
        </p:nvSpPr>
        <p:spPr>
          <a:xfrm>
            <a:off x="744200" y="609600"/>
            <a:ext cx="7162800" cy="2743200"/>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27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17" name="Shape 117"/>
          <p:cNvSpPr txBox="1">
            <a:spLocks noGrp="1"/>
          </p:cNvSpPr>
          <p:nvPr>
            <p:ph type="body" idx="1"/>
          </p:nvPr>
        </p:nvSpPr>
        <p:spPr>
          <a:xfrm>
            <a:off x="514351" y="3886200"/>
            <a:ext cx="7601578" cy="889000"/>
          </a:xfrm>
          <a:prstGeom prst="rect">
            <a:avLst/>
          </a:prstGeom>
          <a:noFill/>
          <a:ln>
            <a:noFill/>
          </a:ln>
        </p:spPr>
        <p:txBody>
          <a:bodyPr lIns="76797" tIns="76797" rIns="76797" bIns="76797" anchor="b" anchorCtr="0"/>
          <a:lstStyle>
            <a:lvl1pPr marL="240028" marR="0" lvl="0" indent="-240028" algn="l" rtl="0">
              <a:spcBef>
                <a:spcPts val="0"/>
              </a:spcBef>
              <a:spcAft>
                <a:spcPts val="840"/>
              </a:spcAft>
              <a:buClr>
                <a:schemeClr val="lt1"/>
              </a:buClr>
              <a:buFont typeface="Arial"/>
              <a:buNone/>
              <a:defRPr sz="20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514351" y="4775200"/>
            <a:ext cx="7601578" cy="10160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2"/>
        <p:cNvGrpSpPr/>
        <p:nvPr/>
      </p:nvGrpSpPr>
      <p:grpSpPr>
        <a:xfrm>
          <a:off x="0" y="0"/>
          <a:ext cx="0" cy="0"/>
          <a:chOff x="0" y="0"/>
          <a:chExt cx="0" cy="0"/>
        </a:xfrm>
      </p:grpSpPr>
      <p:pic>
        <p:nvPicPr>
          <p:cNvPr id="123" name="Shape 123"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124" name="Shape 124"/>
          <p:cNvSpPr txBox="1">
            <a:spLocks noGrp="1"/>
          </p:cNvSpPr>
          <p:nvPr>
            <p:ph type="title"/>
          </p:nvPr>
        </p:nvSpPr>
        <p:spPr>
          <a:xfrm>
            <a:off x="514350" y="609600"/>
            <a:ext cx="7598570" cy="2743200"/>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25" name="Shape 125"/>
          <p:cNvSpPr txBox="1">
            <a:spLocks noGrp="1"/>
          </p:cNvSpPr>
          <p:nvPr>
            <p:ph type="body" idx="1"/>
          </p:nvPr>
        </p:nvSpPr>
        <p:spPr>
          <a:xfrm>
            <a:off x="514351" y="3505200"/>
            <a:ext cx="7598573" cy="838200"/>
          </a:xfrm>
          <a:prstGeom prst="rect">
            <a:avLst/>
          </a:prstGeom>
          <a:noFill/>
          <a:ln>
            <a:noFill/>
          </a:ln>
        </p:spPr>
        <p:txBody>
          <a:bodyPr lIns="76797" tIns="76797" rIns="76797" bIns="76797" anchor="b" anchorCtr="0"/>
          <a:lstStyle>
            <a:lvl1pPr marL="240028" marR="0" lvl="0" indent="-240028" algn="l" rtl="0">
              <a:spcBef>
                <a:spcPts val="0"/>
              </a:spcBef>
              <a:spcAft>
                <a:spcPts val="840"/>
              </a:spcAft>
              <a:buClr>
                <a:schemeClr val="lt1"/>
              </a:buClr>
              <a:buFont typeface="Arial"/>
              <a:buNone/>
              <a:defRPr sz="2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514351" y="4343400"/>
            <a:ext cx="7598573" cy="14478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0"/>
        <p:cNvGrpSpPr/>
        <p:nvPr/>
      </p:nvGrpSpPr>
      <p:grpSpPr>
        <a:xfrm>
          <a:off x="0" y="0"/>
          <a:ext cx="0" cy="0"/>
          <a:chOff x="0" y="0"/>
          <a:chExt cx="0" cy="0"/>
        </a:xfrm>
      </p:grpSpPr>
      <p:pic>
        <p:nvPicPr>
          <p:cNvPr id="131" name="Shape 131"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132" name="Shape 132"/>
          <p:cNvSpPr txBox="1">
            <a:spLocks noGrp="1"/>
          </p:cNvSpPr>
          <p:nvPr>
            <p:ph type="body" idx="1"/>
          </p:nvPr>
        </p:nvSpPr>
        <p:spPr>
          <a:xfrm rot="5400000">
            <a:off x="2489069" y="167350"/>
            <a:ext cx="3649133" cy="7598570"/>
          </a:xfrm>
          <a:prstGeom prst="rect">
            <a:avLst/>
          </a:prstGeom>
          <a:noFill/>
          <a:ln>
            <a:noFill/>
          </a:ln>
        </p:spPr>
        <p:txBody>
          <a:bodyPr lIns="76797" tIns="76797" rIns="76797" bIns="76797" anchor="t"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
        <p:nvSpPr>
          <p:cNvPr id="136" name="Shape 136"/>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pic>
        <p:nvPicPr>
          <p:cNvPr id="138" name="Shape 138"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139" name="Shape 139"/>
          <p:cNvSpPr txBox="1">
            <a:spLocks noGrp="1"/>
          </p:cNvSpPr>
          <p:nvPr>
            <p:ph type="title"/>
          </p:nvPr>
        </p:nvSpPr>
        <p:spPr>
          <a:xfrm rot="5400000">
            <a:off x="4712665" y="2390943"/>
            <a:ext cx="5181600" cy="1618915"/>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140" name="Shape 140"/>
          <p:cNvSpPr txBox="1">
            <a:spLocks noGrp="1"/>
          </p:cNvSpPr>
          <p:nvPr>
            <p:ph type="body" idx="1"/>
          </p:nvPr>
        </p:nvSpPr>
        <p:spPr>
          <a:xfrm rot="5400000">
            <a:off x="860593" y="263359"/>
            <a:ext cx="5181600" cy="5874088"/>
          </a:xfrm>
          <a:prstGeom prst="rect">
            <a:avLst/>
          </a:prstGeom>
          <a:noFill/>
          <a:ln>
            <a:noFill/>
          </a:ln>
        </p:spPr>
        <p:txBody>
          <a:bodyPr lIns="76797" tIns="76797" rIns="76797" bIns="76797" anchor="t"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41" name="Shape 141"/>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42" name="Shape 142"/>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24" name="Shape 24"/>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25" name="Shape 25"/>
          <p:cNvSpPr txBox="1">
            <a:spLocks noGrp="1"/>
          </p:cNvSpPr>
          <p:nvPr>
            <p:ph type="body" idx="1"/>
          </p:nvPr>
        </p:nvSpPr>
        <p:spPr>
          <a:xfrm>
            <a:off x="514350" y="2142067"/>
            <a:ext cx="7598570" cy="3649133"/>
          </a:xfrm>
          <a:prstGeom prst="rect">
            <a:avLst/>
          </a:prstGeom>
          <a:noFill/>
          <a:ln>
            <a:noFill/>
          </a:ln>
        </p:spPr>
        <p:txBody>
          <a:bodyPr lIns="76797" tIns="76797" rIns="76797" bIns="76797" anchor="ctr"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pic>
        <p:nvPicPr>
          <p:cNvPr id="30" name="Shape 30"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31" name="Shape 31"/>
          <p:cNvSpPr txBox="1">
            <a:spLocks noGrp="1"/>
          </p:cNvSpPr>
          <p:nvPr>
            <p:ph type="title"/>
          </p:nvPr>
        </p:nvSpPr>
        <p:spPr>
          <a:xfrm>
            <a:off x="514350" y="3308580"/>
            <a:ext cx="7598570" cy="1468800"/>
          </a:xfrm>
          <a:prstGeom prst="rect">
            <a:avLst/>
          </a:prstGeom>
          <a:noFill/>
          <a:ln>
            <a:noFill/>
          </a:ln>
        </p:spPr>
        <p:txBody>
          <a:bodyPr lIns="76797" tIns="76797" rIns="76797" bIns="76797" anchor="b" anchorCtr="0"/>
          <a:lstStyle>
            <a:lvl1pPr marL="0" marR="0" lvl="0" indent="0" algn="l" rtl="0">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32" name="Shape 32"/>
          <p:cNvSpPr txBox="1">
            <a:spLocks noGrp="1"/>
          </p:cNvSpPr>
          <p:nvPr>
            <p:ph type="body" idx="1"/>
          </p:nvPr>
        </p:nvSpPr>
        <p:spPr>
          <a:xfrm>
            <a:off x="514351" y="4777380"/>
            <a:ext cx="7598573" cy="8604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8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pic>
        <p:nvPicPr>
          <p:cNvPr id="37" name="Shape 37"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38" name="Shape 38"/>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pic>
        <p:nvPicPr>
          <p:cNvPr id="42" name="Shape 42"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43" name="Shape 43"/>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44" name="Shape 44"/>
          <p:cNvSpPr txBox="1">
            <a:spLocks noGrp="1"/>
          </p:cNvSpPr>
          <p:nvPr>
            <p:ph type="body" idx="1"/>
          </p:nvPr>
        </p:nvSpPr>
        <p:spPr>
          <a:xfrm>
            <a:off x="514353" y="2142069"/>
            <a:ext cx="3746500" cy="3649133"/>
          </a:xfrm>
          <a:prstGeom prst="rect">
            <a:avLst/>
          </a:prstGeom>
          <a:noFill/>
          <a:ln>
            <a:noFill/>
          </a:ln>
        </p:spPr>
        <p:txBody>
          <a:bodyPr lIns="76797" tIns="76797" rIns="76797" bIns="76797" anchor="ctr"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366420" y="2142067"/>
            <a:ext cx="3746500" cy="3649133"/>
          </a:xfrm>
          <a:prstGeom prst="rect">
            <a:avLst/>
          </a:prstGeom>
          <a:noFill/>
          <a:ln>
            <a:noFill/>
          </a:ln>
        </p:spPr>
        <p:txBody>
          <a:bodyPr lIns="76797" tIns="76797" rIns="76797" bIns="76797" anchor="ctr"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51" name="Shape 51"/>
          <p:cNvSpPr txBox="1">
            <a:spLocks noGrp="1"/>
          </p:cNvSpPr>
          <p:nvPr>
            <p:ph type="body" idx="1"/>
          </p:nvPr>
        </p:nvSpPr>
        <p:spPr>
          <a:xfrm>
            <a:off x="730253" y="2218267"/>
            <a:ext cx="3531790" cy="576263"/>
          </a:xfrm>
          <a:prstGeom prst="rect">
            <a:avLst/>
          </a:prstGeom>
          <a:noFill/>
          <a:ln>
            <a:noFill/>
          </a:ln>
        </p:spPr>
        <p:txBody>
          <a:bodyPr lIns="76797" tIns="76797" rIns="76797" bIns="76797" anchor="b" anchorCtr="0"/>
          <a:lstStyle>
            <a:lvl1pPr marL="0" marR="0" lvl="0" indent="0" algn="l" rtl="0">
              <a:spcBef>
                <a:spcPts val="0"/>
              </a:spcBef>
              <a:spcAft>
                <a:spcPts val="840"/>
              </a:spcAft>
              <a:buClr>
                <a:schemeClr val="lt1"/>
              </a:buClr>
              <a:buFont typeface="Arial"/>
              <a:buNone/>
              <a:defRPr sz="2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800" b="1"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500" b="1"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514351" y="2870202"/>
            <a:ext cx="3747693" cy="2920998"/>
          </a:xfrm>
          <a:prstGeom prst="rect">
            <a:avLst/>
          </a:prstGeom>
          <a:noFill/>
          <a:ln>
            <a:noFill/>
          </a:ln>
        </p:spPr>
        <p:txBody>
          <a:bodyPr lIns="76797" tIns="76797" rIns="76797" bIns="76797" anchor="t"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572003" y="2226734"/>
            <a:ext cx="3542110" cy="576263"/>
          </a:xfrm>
          <a:prstGeom prst="rect">
            <a:avLst/>
          </a:prstGeom>
          <a:noFill/>
          <a:ln>
            <a:noFill/>
          </a:ln>
        </p:spPr>
        <p:txBody>
          <a:bodyPr lIns="76797" tIns="76797" rIns="76797" bIns="76797" anchor="b" anchorCtr="0"/>
          <a:lstStyle>
            <a:lvl1pPr marL="0" marR="0" lvl="0" indent="0" algn="l" rtl="0">
              <a:spcBef>
                <a:spcPts val="0"/>
              </a:spcBef>
              <a:spcAft>
                <a:spcPts val="840"/>
              </a:spcAft>
              <a:buClr>
                <a:schemeClr val="lt1"/>
              </a:buClr>
              <a:buFont typeface="Arial"/>
              <a:buNone/>
              <a:defRPr sz="2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800" b="1"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500" b="1"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1"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367613" y="2870202"/>
            <a:ext cx="3746500" cy="2920998"/>
          </a:xfrm>
          <a:prstGeom prst="rect">
            <a:avLst/>
          </a:prstGeom>
          <a:noFill/>
          <a:ln>
            <a:noFill/>
          </a:ln>
        </p:spPr>
        <p:txBody>
          <a:bodyPr lIns="76797" tIns="76797" rIns="76797" bIns="76797" anchor="t"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pic>
        <p:nvPicPr>
          <p:cNvPr id="59" name="Shape 59"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60" name="Shape 60"/>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61" name="Shape 61"/>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pic>
        <p:nvPicPr>
          <p:cNvPr id="65" name="Shape 65"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66" name="Shape 66"/>
          <p:cNvSpPr txBox="1">
            <a:spLocks noGrp="1"/>
          </p:cNvSpPr>
          <p:nvPr>
            <p:ph type="title"/>
          </p:nvPr>
        </p:nvSpPr>
        <p:spPr>
          <a:xfrm>
            <a:off x="514351" y="2074333"/>
            <a:ext cx="2760663" cy="1371600"/>
          </a:xfrm>
          <a:prstGeom prst="rect">
            <a:avLst/>
          </a:prstGeom>
          <a:noFill/>
          <a:ln>
            <a:noFill/>
          </a:ln>
        </p:spPr>
        <p:txBody>
          <a:bodyPr lIns="76797" tIns="76797" rIns="76797" bIns="76797" anchor="b" anchorCtr="0"/>
          <a:lstStyle>
            <a:lvl1pPr marL="0" marR="0" lvl="0"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67" name="Shape 67"/>
          <p:cNvSpPr txBox="1">
            <a:spLocks noGrp="1"/>
          </p:cNvSpPr>
          <p:nvPr>
            <p:ph type="body" idx="1"/>
          </p:nvPr>
        </p:nvSpPr>
        <p:spPr>
          <a:xfrm>
            <a:off x="3486150" y="609600"/>
            <a:ext cx="4626770" cy="5181600"/>
          </a:xfrm>
          <a:prstGeom prst="rect">
            <a:avLst/>
          </a:prstGeom>
          <a:noFill/>
          <a:ln>
            <a:noFill/>
          </a:ln>
        </p:spPr>
        <p:txBody>
          <a:bodyPr lIns="76797" tIns="76797" rIns="76797" bIns="76797" anchor="ctr" anchorCtr="0"/>
          <a:lstStyle>
            <a:lvl1pPr marL="240028" marR="0" lvl="0" indent="-144017" algn="l" rtl="0">
              <a:spcBef>
                <a:spcPts val="0"/>
              </a:spcBef>
              <a:spcAft>
                <a:spcPts val="840"/>
              </a:spcAft>
              <a:buClr>
                <a:schemeClr val="lt1"/>
              </a:buClr>
              <a:buSzPct val="100000"/>
              <a:buFont typeface="Arial"/>
              <a:buChar char="•"/>
              <a:defRPr sz="1500" b="0" i="0" u="none" strike="noStrike" cap="none">
                <a:solidFill>
                  <a:schemeClr val="lt1"/>
                </a:solidFill>
                <a:latin typeface="Calibri"/>
                <a:ea typeface="Calibri"/>
                <a:cs typeface="Calibri"/>
                <a:sym typeface="Calibri"/>
              </a:defRPr>
            </a:lvl1pPr>
            <a:lvl2pPr marL="624072" marR="0" lvl="1" indent="-15468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2pPr>
            <a:lvl3pPr marL="1008117" marR="0" lvl="2" indent="-165354" algn="l" rtl="0">
              <a:spcBef>
                <a:spcPts val="0"/>
              </a:spcBef>
              <a:spcAft>
                <a:spcPts val="840"/>
              </a:spcAft>
              <a:buClr>
                <a:schemeClr val="lt1"/>
              </a:buClr>
              <a:buSzPct val="100000"/>
              <a:buFont typeface="Arial"/>
              <a:buChar char="•"/>
              <a:defRPr sz="1300" b="0" i="0" u="none" strike="noStrike" cap="none">
                <a:solidFill>
                  <a:schemeClr val="lt1"/>
                </a:solidFill>
                <a:latin typeface="Calibri"/>
                <a:ea typeface="Calibri"/>
                <a:cs typeface="Calibri"/>
                <a:sym typeface="Calibri"/>
              </a:defRPr>
            </a:lvl3pPr>
            <a:lvl4pPr marL="1296152" marR="0" lvl="3"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4pPr>
            <a:lvl5pPr marL="1680197" marR="0" lvl="4" indent="-80009"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5pPr>
            <a:lvl6pPr marL="2112248" marR="0" lvl="5"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6pPr>
            <a:lvl7pPr marL="2496292" marR="0" lvl="6"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7pPr>
            <a:lvl8pPr marL="2880337" marR="0" lvl="7"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8pPr>
            <a:lvl9pPr marL="3264381" marR="0" lvl="8" indent="-128014" algn="l" rtl="0">
              <a:spcBef>
                <a:spcPts val="0"/>
              </a:spcBef>
              <a:spcAft>
                <a:spcPts val="840"/>
              </a:spcAft>
              <a:buClr>
                <a:schemeClr val="lt1"/>
              </a:buClr>
              <a:buSzPct val="100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514351" y="3445933"/>
            <a:ext cx="2760663" cy="18288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pic>
        <p:nvPicPr>
          <p:cNvPr id="73" name="Shape 73" descr="Celestia-R1---OverlayContentHD.png"/>
          <p:cNvPicPr preferRelativeResize="0"/>
          <p:nvPr/>
        </p:nvPicPr>
        <p:blipFill rotWithShape="1">
          <a:blip r:embed="rId2">
            <a:alphaModFix/>
          </a:blip>
          <a:srcRect/>
          <a:stretch/>
        </p:blipFill>
        <p:spPr>
          <a:xfrm>
            <a:off x="1" y="0"/>
            <a:ext cx="9141618" cy="6856215"/>
          </a:xfrm>
          <a:prstGeom prst="rect">
            <a:avLst/>
          </a:prstGeom>
          <a:noFill/>
          <a:ln>
            <a:noFill/>
          </a:ln>
        </p:spPr>
      </p:pic>
      <p:sp>
        <p:nvSpPr>
          <p:cNvPr id="74" name="Shape 74"/>
          <p:cNvSpPr txBox="1">
            <a:spLocks noGrp="1"/>
          </p:cNvSpPr>
          <p:nvPr>
            <p:ph type="title"/>
          </p:nvPr>
        </p:nvSpPr>
        <p:spPr>
          <a:xfrm>
            <a:off x="514350" y="1600200"/>
            <a:ext cx="4623490" cy="1371600"/>
          </a:xfrm>
          <a:prstGeom prst="rect">
            <a:avLst/>
          </a:prstGeom>
          <a:noFill/>
          <a:ln>
            <a:noFill/>
          </a:ln>
        </p:spPr>
        <p:txBody>
          <a:bodyPr lIns="76797" tIns="76797" rIns="76797" bIns="76797" anchor="b" anchorCtr="0"/>
          <a:lstStyle>
            <a:lvl1pPr marL="0" marR="0" lvl="0" indent="0" algn="l" rtl="0">
              <a:spcBef>
                <a:spcPts val="0"/>
              </a:spcBef>
              <a:buClr>
                <a:schemeClr val="lt1"/>
              </a:buClr>
              <a:buFont typeface="Calibri"/>
              <a:buNone/>
              <a:defRPr sz="2500" b="0" i="0" u="none" strike="noStrike" cap="none">
                <a:solidFill>
                  <a:schemeClr val="lt1"/>
                </a:solidFill>
                <a:latin typeface="Calibri"/>
                <a:ea typeface="Calibri"/>
                <a:cs typeface="Calibri"/>
                <a:sym typeface="Calibri"/>
              </a:defRPr>
            </a:lvl1pPr>
            <a:lvl2pPr marL="0" marR="0" lvl="1" indent="0" algn="l" rtl="0">
              <a:spcBef>
                <a:spcPts val="0"/>
              </a:spcBef>
              <a:buNone/>
              <a:defRPr sz="1500" b="0" i="0" u="none" strike="noStrike" cap="none">
                <a:solidFill>
                  <a:schemeClr val="lt2"/>
                </a:solidFill>
              </a:defRPr>
            </a:lvl2pPr>
            <a:lvl3pPr marL="0" marR="0" lvl="2" indent="0" algn="l" rtl="0">
              <a:spcBef>
                <a:spcPts val="0"/>
              </a:spcBef>
              <a:buNone/>
              <a:defRPr sz="1500" b="0" i="0" u="none" strike="noStrike" cap="none">
                <a:solidFill>
                  <a:schemeClr val="lt2"/>
                </a:solidFill>
              </a:defRPr>
            </a:lvl3pPr>
            <a:lvl4pPr marL="0" marR="0" lvl="3" indent="0" algn="l" rtl="0">
              <a:spcBef>
                <a:spcPts val="0"/>
              </a:spcBef>
              <a:buNone/>
              <a:defRPr sz="1500" b="0" i="0" u="none" strike="noStrike" cap="none">
                <a:solidFill>
                  <a:schemeClr val="lt2"/>
                </a:solidFill>
              </a:defRPr>
            </a:lvl4pPr>
            <a:lvl5pPr marL="0" marR="0" lvl="4" indent="0" algn="l" rtl="0">
              <a:spcBef>
                <a:spcPts val="0"/>
              </a:spcBef>
              <a:buNone/>
              <a:defRPr sz="1500" b="0" i="0" u="none" strike="noStrike" cap="none">
                <a:solidFill>
                  <a:schemeClr val="lt2"/>
                </a:solidFill>
              </a:defRPr>
            </a:lvl5pPr>
            <a:lvl6pPr marL="0" marR="0" lvl="5" indent="0" algn="l" rtl="0">
              <a:spcBef>
                <a:spcPts val="0"/>
              </a:spcBef>
              <a:buNone/>
              <a:defRPr sz="1500" b="0" i="0" u="none" strike="noStrike" cap="none">
                <a:solidFill>
                  <a:schemeClr val="lt2"/>
                </a:solidFill>
              </a:defRPr>
            </a:lvl6pPr>
            <a:lvl7pPr marL="0" marR="0" lvl="6" indent="0" algn="l" rtl="0">
              <a:spcBef>
                <a:spcPts val="0"/>
              </a:spcBef>
              <a:buNone/>
              <a:defRPr sz="1500" b="0" i="0" u="none" strike="noStrike" cap="none">
                <a:solidFill>
                  <a:schemeClr val="lt2"/>
                </a:solidFill>
              </a:defRPr>
            </a:lvl7pPr>
            <a:lvl8pPr marL="0" marR="0" lvl="7" indent="0" algn="l" rtl="0">
              <a:spcBef>
                <a:spcPts val="0"/>
              </a:spcBef>
              <a:buNone/>
              <a:defRPr sz="1500" b="0" i="0" u="none" strike="noStrike" cap="none">
                <a:solidFill>
                  <a:schemeClr val="lt2"/>
                </a:solidFill>
              </a:defRPr>
            </a:lvl8pPr>
            <a:lvl9pPr marL="0" marR="0" lvl="8" indent="0" algn="l" rtl="0">
              <a:spcBef>
                <a:spcPts val="0"/>
              </a:spcBef>
              <a:buNone/>
              <a:defRPr sz="1500" b="0" i="0" u="none" strike="noStrike" cap="none">
                <a:solidFill>
                  <a:schemeClr val="lt2"/>
                </a:solidFill>
              </a:defRPr>
            </a:lvl9pPr>
          </a:lstStyle>
          <a:p>
            <a:endParaRPr/>
          </a:p>
        </p:txBody>
      </p:sp>
      <p:sp>
        <p:nvSpPr>
          <p:cNvPr id="75" name="Shape 75"/>
          <p:cNvSpPr>
            <a:spLocks noGrp="1"/>
          </p:cNvSpPr>
          <p:nvPr>
            <p:ph type="pic" idx="2"/>
          </p:nvPr>
        </p:nvSpPr>
        <p:spPr>
          <a:xfrm>
            <a:off x="5652190" y="914400"/>
            <a:ext cx="2460730" cy="4572000"/>
          </a:xfrm>
          <a:prstGeom prst="roundRect">
            <a:avLst>
              <a:gd name="adj" fmla="val 4280"/>
            </a:avLst>
          </a:prstGeom>
          <a:noFill/>
          <a:ln w="50800" cap="sq" cmpd="dbl">
            <a:solidFill>
              <a:srgbClr val="FFFFFF"/>
            </a:solidFill>
            <a:prstDash val="solid"/>
            <a:miter/>
            <a:headEnd type="none" w="med" len="med"/>
            <a:tailEnd type="none" w="med" len="med"/>
          </a:ln>
          <a:effectLst>
            <a:outerShdw blurRad="254000" algn="tl" rotWithShape="0">
              <a:srgbClr val="000000">
                <a:alpha val="42745"/>
              </a:srgbClr>
            </a:outerShdw>
          </a:effectLst>
        </p:spPr>
        <p:txBody>
          <a:bodyPr lIns="76797" tIns="76797" rIns="76797" bIns="76797" anchor="t" anchorCtr="0"/>
          <a:lstStyle>
            <a:lvl1pPr marL="0" marR="0" lvl="0" indent="0" algn="ctr"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13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514350" y="2971800"/>
            <a:ext cx="4623490" cy="1828800"/>
          </a:xfrm>
          <a:prstGeom prst="rect">
            <a:avLst/>
          </a:prstGeom>
          <a:noFill/>
          <a:ln>
            <a:noFill/>
          </a:ln>
        </p:spPr>
        <p:txBody>
          <a:bodyPr lIns="76797" tIns="76797" rIns="76797" bIns="76797" anchor="t" anchorCtr="0"/>
          <a:lstStyle>
            <a:lvl1pPr marL="0" marR="0" lvl="0" indent="0" algn="l" rtl="0">
              <a:spcBef>
                <a:spcPts val="0"/>
              </a:spcBef>
              <a:spcAft>
                <a:spcPts val="840"/>
              </a:spcAft>
              <a:buClr>
                <a:schemeClr val="lt1"/>
              </a:buClr>
              <a:buFont typeface="Arial"/>
              <a:buNone/>
              <a:defRPr sz="1500" b="0" i="0" u="none" strike="noStrike" cap="none">
                <a:solidFill>
                  <a:schemeClr val="lt1"/>
                </a:solidFill>
                <a:latin typeface="Calibri"/>
                <a:ea typeface="Calibri"/>
                <a:cs typeface="Calibri"/>
                <a:sym typeface="Calibri"/>
              </a:defRPr>
            </a:lvl1pPr>
            <a:lvl2pPr marL="384045" marR="0" lvl="1" indent="0" algn="l" rtl="0">
              <a:spcBef>
                <a:spcPts val="0"/>
              </a:spcBef>
              <a:spcAft>
                <a:spcPts val="840"/>
              </a:spcAft>
              <a:buClr>
                <a:schemeClr val="lt1"/>
              </a:buClr>
              <a:buFont typeface="Arial"/>
              <a:buNone/>
              <a:defRPr sz="1000" b="0" i="0" u="none" strike="noStrike" cap="none">
                <a:solidFill>
                  <a:schemeClr val="lt1"/>
                </a:solidFill>
                <a:latin typeface="Calibri"/>
                <a:ea typeface="Calibri"/>
                <a:cs typeface="Calibri"/>
                <a:sym typeface="Calibri"/>
              </a:defRPr>
            </a:lvl2pPr>
            <a:lvl3pPr marL="768089" marR="0" lvl="2"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3pPr>
            <a:lvl4pPr marL="1152136" marR="0" lvl="3"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4pPr>
            <a:lvl5pPr marL="1536180" marR="0" lvl="4"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5pPr>
            <a:lvl6pPr marL="1920225" marR="0" lvl="5"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6pPr>
            <a:lvl7pPr marL="2304269" marR="0" lvl="6"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7pPr>
            <a:lvl8pPr marL="2688314" marR="0" lvl="7"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8pPr>
            <a:lvl9pPr marL="3072360" marR="0" lvl="8" indent="0" algn="l" rtl="0">
              <a:spcBef>
                <a:spcPts val="0"/>
              </a:spcBef>
              <a:spcAft>
                <a:spcPts val="840"/>
              </a:spcAft>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14350" y="609602"/>
            <a:ext cx="7598570" cy="1456268"/>
          </a:xfrm>
          <a:prstGeom prst="rect">
            <a:avLst/>
          </a:prstGeom>
          <a:noFill/>
          <a:ln>
            <a:noFill/>
          </a:ln>
        </p:spPr>
        <p:txBody>
          <a:bodyPr lIns="76797" tIns="76797" rIns="76797" bIns="76797"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 name="Shape 11"/>
          <p:cNvSpPr txBox="1">
            <a:spLocks noGrp="1"/>
          </p:cNvSpPr>
          <p:nvPr>
            <p:ph type="body" idx="1"/>
          </p:nvPr>
        </p:nvSpPr>
        <p:spPr>
          <a:xfrm>
            <a:off x="514350" y="2142067"/>
            <a:ext cx="7598570" cy="3649133"/>
          </a:xfrm>
          <a:prstGeom prst="rect">
            <a:avLst/>
          </a:prstGeom>
          <a:noFill/>
          <a:ln>
            <a:noFill/>
          </a:ln>
        </p:spPr>
        <p:txBody>
          <a:bodyPr lIns="76797" tIns="76797" rIns="76797" bIns="76797"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442245" y="5870575"/>
            <a:ext cx="1200150" cy="377825"/>
          </a:xfrm>
          <a:prstGeom prst="rect">
            <a:avLst/>
          </a:prstGeom>
          <a:noFill/>
          <a:ln>
            <a:noFill/>
          </a:ln>
        </p:spPr>
        <p:txBody>
          <a:bodyPr lIns="76797" tIns="76797" rIns="76797" bIns="76797" anchor="ctr" anchorCtr="0"/>
          <a:lstStyle>
            <a:lvl1pPr marL="0" marR="0" lvl="0" indent="0" algn="r"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514350" y="5870575"/>
            <a:ext cx="5870745" cy="377825"/>
          </a:xfrm>
          <a:prstGeom prst="rect">
            <a:avLst/>
          </a:prstGeom>
          <a:noFill/>
          <a:ln>
            <a:noFill/>
          </a:ln>
        </p:spPr>
        <p:txBody>
          <a:bodyPr lIns="76797" tIns="76797" rIns="76797" bIns="76797" anchor="ctr" anchorCtr="0"/>
          <a:lstStyle>
            <a:lvl1pPr marL="0" marR="0" lvl="0" indent="0" algn="l" rtl="0">
              <a:spcBef>
                <a:spcPts val="0"/>
              </a:spcBef>
              <a:buNone/>
              <a:defRPr sz="800" b="0" i="0" u="none" strike="noStrike" cap="none">
                <a:solidFill>
                  <a:schemeClr val="lt1"/>
                </a:solidFill>
                <a:latin typeface="Calibri"/>
                <a:ea typeface="Calibri"/>
                <a:cs typeface="Calibri"/>
                <a:sym typeface="Calibri"/>
              </a:defRPr>
            </a:lvl1pPr>
            <a:lvl2pPr marL="384045" marR="0" lvl="1" indent="0" algn="l" rtl="0">
              <a:spcBef>
                <a:spcPts val="0"/>
              </a:spcBef>
              <a:buNone/>
              <a:defRPr sz="1500" b="0" i="0" u="none" strike="noStrike" cap="none">
                <a:solidFill>
                  <a:schemeClr val="lt1"/>
                </a:solidFill>
                <a:latin typeface="Calibri"/>
                <a:ea typeface="Calibri"/>
                <a:cs typeface="Calibri"/>
                <a:sym typeface="Calibri"/>
              </a:defRPr>
            </a:lvl2pPr>
            <a:lvl3pPr marL="768089" marR="0" lvl="2" indent="0" algn="l" rtl="0">
              <a:spcBef>
                <a:spcPts val="0"/>
              </a:spcBef>
              <a:buNone/>
              <a:defRPr sz="1500" b="0" i="0" u="none" strike="noStrike" cap="none">
                <a:solidFill>
                  <a:schemeClr val="lt1"/>
                </a:solidFill>
                <a:latin typeface="Calibri"/>
                <a:ea typeface="Calibri"/>
                <a:cs typeface="Calibri"/>
                <a:sym typeface="Calibri"/>
              </a:defRPr>
            </a:lvl3pPr>
            <a:lvl4pPr marL="1152136" marR="0" lvl="3" indent="0" algn="l" rtl="0">
              <a:spcBef>
                <a:spcPts val="0"/>
              </a:spcBef>
              <a:buNone/>
              <a:defRPr sz="1500" b="0" i="0" u="none" strike="noStrike" cap="none">
                <a:solidFill>
                  <a:schemeClr val="lt1"/>
                </a:solidFill>
                <a:latin typeface="Calibri"/>
                <a:ea typeface="Calibri"/>
                <a:cs typeface="Calibri"/>
                <a:sym typeface="Calibri"/>
              </a:defRPr>
            </a:lvl4pPr>
            <a:lvl5pPr marL="1536180" marR="0" lvl="4" indent="0" algn="l" rtl="0">
              <a:spcBef>
                <a:spcPts val="0"/>
              </a:spcBef>
              <a:buNone/>
              <a:defRPr sz="1500" b="0" i="0" u="none" strike="noStrike" cap="none">
                <a:solidFill>
                  <a:schemeClr val="lt1"/>
                </a:solidFill>
                <a:latin typeface="Calibri"/>
                <a:ea typeface="Calibri"/>
                <a:cs typeface="Calibri"/>
                <a:sym typeface="Calibri"/>
              </a:defRPr>
            </a:lvl5pPr>
            <a:lvl6pPr marL="1920225" marR="0" lvl="5" indent="0" algn="l" rtl="0">
              <a:spcBef>
                <a:spcPts val="0"/>
              </a:spcBef>
              <a:buNone/>
              <a:defRPr sz="1500" b="0" i="0" u="none" strike="noStrike" cap="none">
                <a:solidFill>
                  <a:schemeClr val="lt1"/>
                </a:solidFill>
                <a:latin typeface="Calibri"/>
                <a:ea typeface="Calibri"/>
                <a:cs typeface="Calibri"/>
                <a:sym typeface="Calibri"/>
              </a:defRPr>
            </a:lvl6pPr>
            <a:lvl7pPr marL="2304269" marR="0" lvl="6" indent="0" algn="l" rtl="0">
              <a:spcBef>
                <a:spcPts val="0"/>
              </a:spcBef>
              <a:buNone/>
              <a:defRPr sz="1500" b="0" i="0" u="none" strike="noStrike" cap="none">
                <a:solidFill>
                  <a:schemeClr val="lt1"/>
                </a:solidFill>
                <a:latin typeface="Calibri"/>
                <a:ea typeface="Calibri"/>
                <a:cs typeface="Calibri"/>
                <a:sym typeface="Calibri"/>
              </a:defRPr>
            </a:lvl7pPr>
            <a:lvl8pPr marL="2688314" marR="0" lvl="7" indent="0" algn="l" rtl="0">
              <a:spcBef>
                <a:spcPts val="0"/>
              </a:spcBef>
              <a:buNone/>
              <a:defRPr sz="1500" b="0" i="0" u="none" strike="noStrike" cap="none">
                <a:solidFill>
                  <a:schemeClr val="lt1"/>
                </a:solidFill>
                <a:latin typeface="Calibri"/>
                <a:ea typeface="Calibri"/>
                <a:cs typeface="Calibri"/>
                <a:sym typeface="Calibri"/>
              </a:defRPr>
            </a:lvl8pPr>
            <a:lvl9pPr marL="3072360" marR="0" lvl="8" indent="0" algn="l" rtl="0">
              <a:spcBef>
                <a:spcPts val="0"/>
              </a:spcBef>
              <a:buNone/>
              <a:defRPr sz="15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699545" y="5870575"/>
            <a:ext cx="413375" cy="377825"/>
          </a:xfrm>
          <a:prstGeom prst="rect">
            <a:avLst/>
          </a:prstGeom>
          <a:noFill/>
          <a:ln>
            <a:noFill/>
          </a:ln>
        </p:spPr>
        <p:txBody>
          <a:bodyPr lIns="76797" tIns="38387" rIns="76797" bIns="38387" anchor="ctr" anchorCtr="0">
            <a:noAutofit/>
          </a:bodyPr>
          <a:lstStyle/>
          <a:p>
            <a:pPr algn="r">
              <a:buSzPct val="25000"/>
            </a:pPr>
            <a:fld id="{00000000-1234-1234-1234-123412341234}" type="slidenum">
              <a:rPr lang="en-US" sz="800" smtClean="0">
                <a:solidFill>
                  <a:schemeClr val="lt1"/>
                </a:solidFill>
                <a:latin typeface="Calibri"/>
                <a:ea typeface="Calibri"/>
                <a:cs typeface="Calibri"/>
                <a:sym typeface="Calibri"/>
              </a:rPr>
              <a:pPr algn="r">
                <a:buSzPct val="25000"/>
              </a:pPr>
              <a:t>‹#›</a:t>
            </a:fld>
            <a:endParaRPr lang="en-US" sz="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ForPatients/About/ucm412709.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PatientRepProgram@fda.hhs.gov?subject=New%20Patient%20Representative%20Applic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oma.od.nih.gov/IC_Organization_Chart/NIH%20Organizational%20Chart.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ncer.gov/about-nci/organization/oa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m@center4researc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fda.gov/ForPatients/About/ucm412709.htm" TargetMode="External"/><Relationship Id="rId5" Type="http://schemas.openxmlformats.org/officeDocument/2006/relationships/hyperlink" Target="http://www.fda.gov/ForPatients/default.htm" TargetMode="External"/><Relationship Id="rId4" Type="http://schemas.openxmlformats.org/officeDocument/2006/relationships/hyperlink" Target="https://service.govdelivery.com/accounts/USFDA/subscriber/new?topic_id=USFDA_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gulations.gov/#!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gulation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329586" y="1593060"/>
            <a:ext cx="6558628" cy="3288150"/>
          </a:xfrm>
          <a:prstGeom prst="rect">
            <a:avLst/>
          </a:prstGeom>
          <a:noFill/>
          <a:ln>
            <a:noFill/>
          </a:ln>
        </p:spPr>
        <p:txBody>
          <a:bodyPr lIns="76797" tIns="38387" rIns="76797" bIns="38387" anchor="b" anchorCtr="0">
            <a:noAutofit/>
          </a:bodyPr>
          <a:lstStyle/>
          <a:p>
            <a:pPr algn="ctr">
              <a:buClr>
                <a:srgbClr val="FFFF00"/>
              </a:buClr>
              <a:buSzPct val="25000"/>
            </a:pPr>
            <a:r>
              <a:rPr lang="en-US" sz="5000" b="1">
                <a:solidFill>
                  <a:srgbClr val="FFFF00"/>
                </a:solidFill>
              </a:rPr>
              <a:t>Patient Engagement at the FDA and NIH</a:t>
            </a:r>
            <a:r>
              <a:rPr lang="en-US" sz="5000" b="1"/>
              <a:t/>
            </a:r>
            <a:br>
              <a:rPr lang="en-US" sz="5000" b="1"/>
            </a:br>
            <a:r>
              <a:rPr lang="en-US" sz="2700" b="1"/>
              <a:t>Patient Training Workshop</a:t>
            </a:r>
            <a:br>
              <a:rPr lang="en-US" sz="2700" b="1"/>
            </a:br>
            <a:r>
              <a:rPr lang="en-US" sz="2700" b="1"/>
              <a:t>June 2-3, 2017</a:t>
            </a:r>
          </a:p>
        </p:txBody>
      </p:sp>
      <p:pic>
        <p:nvPicPr>
          <p:cNvPr id="150" name="Shape 150" descr="http://center4research.org/newsite/wp-content/uploads/2014/10/NCHR1.jpg"/>
          <p:cNvPicPr preferRelativeResize="0"/>
          <p:nvPr/>
        </p:nvPicPr>
        <p:blipFill rotWithShape="1">
          <a:blip r:embed="rId3">
            <a:alphaModFix/>
          </a:blip>
          <a:srcRect/>
          <a:stretch/>
        </p:blipFill>
        <p:spPr>
          <a:xfrm>
            <a:off x="2463086" y="5406887"/>
            <a:ext cx="4321968" cy="12436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14350" y="457200"/>
            <a:ext cx="7598475" cy="1456200"/>
          </a:xfrm>
          <a:prstGeom prst="rect">
            <a:avLst/>
          </a:prstGeom>
          <a:noFill/>
          <a:ln>
            <a:noFill/>
          </a:ln>
        </p:spPr>
        <p:txBody>
          <a:bodyPr lIns="76797" tIns="38387" rIns="76797" bIns="38387" anchor="ctr" anchorCtr="0">
            <a:noAutofit/>
          </a:bodyPr>
          <a:lstStyle/>
          <a:p>
            <a:pPr>
              <a:buSzPct val="25000"/>
            </a:pPr>
            <a:r>
              <a:rPr lang="en-US" sz="3800" b="1"/>
              <a:t>FDA:  Patient Representative Requirements</a:t>
            </a:r>
          </a:p>
        </p:txBody>
      </p:sp>
      <p:sp>
        <p:nvSpPr>
          <p:cNvPr id="222" name="Shape 222"/>
          <p:cNvSpPr txBox="1">
            <a:spLocks noGrp="1"/>
          </p:cNvSpPr>
          <p:nvPr>
            <p:ph type="body" idx="1"/>
          </p:nvPr>
        </p:nvSpPr>
        <p:spPr>
          <a:xfrm>
            <a:off x="514350" y="2142065"/>
            <a:ext cx="7598570" cy="4306685"/>
          </a:xfrm>
          <a:prstGeom prst="rect">
            <a:avLst/>
          </a:prstGeom>
          <a:noFill/>
          <a:ln>
            <a:noFill/>
          </a:ln>
        </p:spPr>
        <p:txBody>
          <a:bodyPr lIns="76797" tIns="38387" rIns="76797" bIns="38387" anchor="ctr" anchorCtr="0">
            <a:noAutofit/>
          </a:bodyPr>
          <a:lstStyle/>
          <a:p>
            <a:pPr marL="0" indent="0">
              <a:lnSpc>
                <a:spcPct val="90000"/>
              </a:lnSpc>
              <a:spcAft>
                <a:spcPts val="0"/>
              </a:spcAft>
              <a:buSzPct val="25000"/>
              <a:buNone/>
            </a:pPr>
            <a:r>
              <a:rPr lang="en-US" sz="2200"/>
              <a:t>You must be a U.S. citizen and at least 18 years old and have: </a:t>
            </a:r>
          </a:p>
          <a:p>
            <a:pPr indent="-240028">
              <a:lnSpc>
                <a:spcPct val="90000"/>
              </a:lnSpc>
              <a:spcBef>
                <a:spcPts val="840"/>
              </a:spcBef>
              <a:spcAft>
                <a:spcPts val="0"/>
              </a:spcAft>
              <a:buSzPct val="99615"/>
            </a:pPr>
            <a:r>
              <a:rPr lang="en-US" sz="2200"/>
              <a:t>Personal experience with the disease either as a patient, or caregiver for a family member or friend</a:t>
            </a:r>
          </a:p>
          <a:p>
            <a:pPr indent="-240028">
              <a:lnSpc>
                <a:spcPct val="90000"/>
              </a:lnSpc>
              <a:spcBef>
                <a:spcPts val="840"/>
              </a:spcBef>
              <a:spcAft>
                <a:spcPts val="0"/>
              </a:spcAft>
              <a:buSzPct val="99615"/>
            </a:pPr>
            <a:r>
              <a:rPr lang="en-US" sz="2200"/>
              <a:t>Ability to be objective while representing the concerns of other patients</a:t>
            </a:r>
          </a:p>
          <a:p>
            <a:pPr indent="-240028">
              <a:lnSpc>
                <a:spcPct val="90000"/>
              </a:lnSpc>
              <a:spcBef>
                <a:spcPts val="840"/>
              </a:spcBef>
              <a:spcAft>
                <a:spcPts val="0"/>
              </a:spcAft>
              <a:buSzPct val="99615"/>
            </a:pPr>
            <a:r>
              <a:rPr lang="en-US" sz="2200"/>
              <a:t>Knowledge about treatment options for the disease and research in that area</a:t>
            </a:r>
          </a:p>
          <a:p>
            <a:pPr indent="-240028">
              <a:lnSpc>
                <a:spcPct val="90000"/>
              </a:lnSpc>
              <a:spcBef>
                <a:spcPts val="840"/>
              </a:spcBef>
              <a:spcAft>
                <a:spcPts val="0"/>
              </a:spcAft>
              <a:buSzPct val="99615"/>
            </a:pPr>
            <a:r>
              <a:rPr lang="en-US" sz="2200"/>
              <a:t>Willingness to communicate your views</a:t>
            </a:r>
          </a:p>
          <a:p>
            <a:pPr indent="-240028">
              <a:lnSpc>
                <a:spcPct val="90000"/>
              </a:lnSpc>
              <a:spcBef>
                <a:spcPts val="840"/>
              </a:spcBef>
              <a:spcAft>
                <a:spcPts val="0"/>
              </a:spcAft>
              <a:buSzPct val="99615"/>
            </a:pPr>
            <a:r>
              <a:rPr lang="en-US" sz="2200"/>
              <a:t>No financial or ethical conflicts of interest for self or close family member</a:t>
            </a:r>
          </a:p>
          <a:p>
            <a:pPr marL="0" indent="0">
              <a:lnSpc>
                <a:spcPct val="90000"/>
              </a:lnSpc>
              <a:spcBef>
                <a:spcPts val="840"/>
              </a:spcBef>
              <a:spcAft>
                <a:spcPts val="0"/>
              </a:spcAft>
              <a:buSzPct val="25000"/>
              <a:buNone/>
            </a:pPr>
            <a:endParaRPr/>
          </a:p>
          <a:p>
            <a:pPr indent="-240028">
              <a:lnSpc>
                <a:spcPct val="90000"/>
              </a:lnSpc>
              <a:spcBef>
                <a:spcPts val="840"/>
              </a:spcBef>
              <a:spcAft>
                <a:spcPts val="0"/>
              </a:spcAft>
              <a:buSzPct val="97941"/>
              <a:buNone/>
            </a:pPr>
            <a:endParaRPr/>
          </a:p>
        </p:txBody>
      </p:sp>
      <p:pic>
        <p:nvPicPr>
          <p:cNvPr id="223" name="Shape 223"/>
          <p:cNvPicPr preferRelativeResize="0"/>
          <p:nvPr/>
        </p:nvPicPr>
        <p:blipFill rotWithShape="1">
          <a:blip r:embed="rId3">
            <a:alphaModFix/>
          </a:blip>
          <a:srcRect b="8966"/>
          <a:stretch/>
        </p:blipFill>
        <p:spPr>
          <a:xfrm>
            <a:off x="7464955" y="5198165"/>
            <a:ext cx="1679045" cy="16598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a:t>WHERE TO FIND INFO ABOUT PATIENT REP OPENINGS</a:t>
            </a:r>
          </a:p>
        </p:txBody>
      </p:sp>
      <p:sp>
        <p:nvSpPr>
          <p:cNvPr id="230" name="Shape 230"/>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indent="-240028">
              <a:spcAft>
                <a:spcPts val="0"/>
              </a:spcAft>
              <a:buNone/>
            </a:pPr>
            <a:endParaRPr b="1"/>
          </a:p>
          <a:p>
            <a:pPr indent="-240028">
              <a:spcBef>
                <a:spcPts val="840"/>
              </a:spcBef>
              <a:spcAft>
                <a:spcPts val="0"/>
              </a:spcAft>
              <a:buNone/>
            </a:pPr>
            <a:endParaRPr b="1"/>
          </a:p>
          <a:p>
            <a:pPr indent="-240028">
              <a:spcBef>
                <a:spcPts val="840"/>
              </a:spcBef>
              <a:spcAft>
                <a:spcPts val="0"/>
              </a:spcAft>
              <a:buNone/>
            </a:pPr>
            <a:endParaRPr b="1"/>
          </a:p>
          <a:p>
            <a:pPr indent="-240028">
              <a:spcBef>
                <a:spcPts val="840"/>
              </a:spcBef>
              <a:spcAft>
                <a:spcPts val="0"/>
              </a:spcAft>
              <a:buNone/>
            </a:pPr>
            <a:endParaRPr b="1"/>
          </a:p>
          <a:p>
            <a:pPr indent="-240028">
              <a:spcBef>
                <a:spcPts val="840"/>
              </a:spcBef>
              <a:spcAft>
                <a:spcPts val="0"/>
              </a:spcAft>
            </a:pPr>
            <a:r>
              <a:rPr lang="en-US" sz="2700"/>
              <a:t>Patient Representative:  </a:t>
            </a:r>
            <a:r>
              <a:rPr lang="en-US" sz="2700" u="sng">
                <a:solidFill>
                  <a:schemeClr val="hlink"/>
                </a:solidFill>
                <a:hlinkClick r:id="rId3"/>
              </a:rPr>
              <a:t>http://www.fda.gov/ForPatients/About/ucm412709.htm</a:t>
            </a:r>
            <a:r>
              <a:rPr lang="en-US" sz="2700"/>
              <a:t> </a:t>
            </a:r>
          </a:p>
          <a:p>
            <a:pPr marL="0" indent="0">
              <a:spcBef>
                <a:spcPts val="840"/>
              </a:spcBef>
              <a:spcAft>
                <a:spcPts val="0"/>
              </a:spcAft>
              <a:buSzPct val="25000"/>
              <a:buNone/>
            </a:pPr>
            <a:r>
              <a:rPr lang="en-US"/>
              <a:t> </a:t>
            </a:r>
          </a:p>
        </p:txBody>
      </p:sp>
      <p:pic>
        <p:nvPicPr>
          <p:cNvPr id="231" name="Shape 231" descr="C:\Users\Nancy Long\AppData\Local\Microsoft\Windows\Temporary Internet Files\Content.IE5\6FT7AWSX\map-29903_640[1].png"/>
          <p:cNvPicPr preferRelativeResize="0"/>
          <p:nvPr/>
        </p:nvPicPr>
        <p:blipFill rotWithShape="1">
          <a:blip r:embed="rId4">
            <a:alphaModFix/>
          </a:blip>
          <a:srcRect/>
          <a:stretch/>
        </p:blipFill>
        <p:spPr>
          <a:xfrm>
            <a:off x="1832489" y="1572238"/>
            <a:ext cx="1718188" cy="198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84585" y="192912"/>
            <a:ext cx="7598570" cy="1456268"/>
          </a:xfrm>
          <a:prstGeom prst="rect">
            <a:avLst/>
          </a:prstGeom>
          <a:noFill/>
          <a:ln>
            <a:noFill/>
          </a:ln>
        </p:spPr>
        <p:txBody>
          <a:bodyPr lIns="76797" tIns="38387" rIns="76797" bIns="38387" anchor="ctr" anchorCtr="0">
            <a:noAutofit/>
          </a:bodyPr>
          <a:lstStyle/>
          <a:p>
            <a:pPr>
              <a:buSzPct val="25000"/>
            </a:pPr>
            <a:r>
              <a:rPr lang="en-US" sz="3800" b="1"/>
              <a:t>FDA:  How to Apply to be a Patient Representative</a:t>
            </a:r>
          </a:p>
        </p:txBody>
      </p:sp>
      <p:sp>
        <p:nvSpPr>
          <p:cNvPr id="238" name="Shape 238"/>
          <p:cNvSpPr txBox="1">
            <a:spLocks noGrp="1"/>
          </p:cNvSpPr>
          <p:nvPr>
            <p:ph type="body" idx="1"/>
          </p:nvPr>
        </p:nvSpPr>
        <p:spPr>
          <a:xfrm>
            <a:off x="514350" y="1805652"/>
            <a:ext cx="8088265" cy="4861368"/>
          </a:xfrm>
          <a:prstGeom prst="rect">
            <a:avLst/>
          </a:prstGeom>
          <a:noFill/>
          <a:ln>
            <a:noFill/>
          </a:ln>
        </p:spPr>
        <p:txBody>
          <a:bodyPr lIns="76797" tIns="38387" rIns="76797" bIns="38387" anchor="ctr" anchorCtr="0">
            <a:noAutofit/>
          </a:bodyPr>
          <a:lstStyle/>
          <a:p>
            <a:pPr marL="0" indent="0">
              <a:spcAft>
                <a:spcPts val="0"/>
              </a:spcAft>
              <a:buSzPct val="25000"/>
              <a:buNone/>
            </a:pPr>
            <a:endParaRPr sz="3200"/>
          </a:p>
          <a:p>
            <a:pPr marL="0" indent="0">
              <a:spcBef>
                <a:spcPts val="840"/>
              </a:spcBef>
              <a:spcAft>
                <a:spcPts val="0"/>
              </a:spcAft>
              <a:buSzPct val="25000"/>
              <a:buNone/>
            </a:pPr>
            <a:endParaRPr sz="3200"/>
          </a:p>
          <a:p>
            <a:pPr marL="0" indent="0">
              <a:spcBef>
                <a:spcPts val="840"/>
              </a:spcBef>
              <a:spcAft>
                <a:spcPts val="0"/>
              </a:spcAft>
              <a:buSzPct val="25000"/>
              <a:buNone/>
            </a:pPr>
            <a:endParaRPr sz="2500"/>
          </a:p>
          <a:p>
            <a:pPr marL="0" indent="0" algn="ctr">
              <a:spcBef>
                <a:spcPts val="840"/>
              </a:spcBef>
              <a:spcAft>
                <a:spcPts val="0"/>
              </a:spcAft>
              <a:buSzPct val="25000"/>
              <a:buNone/>
            </a:pPr>
            <a:r>
              <a:rPr lang="en-US" sz="2500"/>
              <a:t> </a:t>
            </a:r>
          </a:p>
          <a:p>
            <a:pPr marL="0" indent="0">
              <a:spcBef>
                <a:spcPts val="840"/>
              </a:spcBef>
              <a:spcAft>
                <a:spcPts val="0"/>
              </a:spcAft>
              <a:buSzPct val="25000"/>
              <a:buNone/>
            </a:pPr>
            <a:endParaRPr/>
          </a:p>
        </p:txBody>
      </p:sp>
      <p:pic>
        <p:nvPicPr>
          <p:cNvPr id="239" name="Shape 239"/>
          <p:cNvPicPr preferRelativeResize="0"/>
          <p:nvPr/>
        </p:nvPicPr>
        <p:blipFill rotWithShape="1">
          <a:blip r:embed="rId3">
            <a:alphaModFix/>
          </a:blip>
          <a:srcRect/>
          <a:stretch/>
        </p:blipFill>
        <p:spPr>
          <a:xfrm>
            <a:off x="6184424" y="1226647"/>
            <a:ext cx="2705518" cy="2043327"/>
          </a:xfrm>
          <a:prstGeom prst="rect">
            <a:avLst/>
          </a:prstGeom>
          <a:noFill/>
          <a:ln>
            <a:noFill/>
          </a:ln>
        </p:spPr>
      </p:pic>
      <p:sp>
        <p:nvSpPr>
          <p:cNvPr id="240" name="Shape 240"/>
          <p:cNvSpPr txBox="1"/>
          <p:nvPr/>
        </p:nvSpPr>
        <p:spPr>
          <a:xfrm>
            <a:off x="484586" y="1805650"/>
            <a:ext cx="5699838" cy="3354765"/>
          </a:xfrm>
          <a:prstGeom prst="rect">
            <a:avLst/>
          </a:prstGeom>
          <a:noFill/>
          <a:ln>
            <a:noFill/>
          </a:ln>
        </p:spPr>
        <p:txBody>
          <a:bodyPr lIns="76797" tIns="38387" rIns="76797" bIns="38387" anchor="t" anchorCtr="0">
            <a:noAutofit/>
          </a:bodyPr>
          <a:lstStyle/>
          <a:p>
            <a:pPr>
              <a:buSzPct val="25000"/>
            </a:pPr>
            <a:r>
              <a:rPr lang="en-US" sz="2500">
                <a:solidFill>
                  <a:schemeClr val="lt1"/>
                </a:solidFill>
                <a:latin typeface="Calibri"/>
                <a:ea typeface="Calibri"/>
                <a:cs typeface="Calibri"/>
                <a:sym typeface="Calibri"/>
              </a:rPr>
              <a:t>Your application should include:</a:t>
            </a:r>
          </a:p>
          <a:p>
            <a:pPr marL="384045" indent="-384045">
              <a:buClr>
                <a:schemeClr val="lt1"/>
              </a:buClr>
              <a:buSzPct val="100000"/>
              <a:buFont typeface="Arial"/>
              <a:buChar char="•"/>
            </a:pPr>
            <a:r>
              <a:rPr lang="en-US" sz="2200">
                <a:solidFill>
                  <a:schemeClr val="lt1"/>
                </a:solidFill>
                <a:latin typeface="Calibri"/>
                <a:ea typeface="Calibri"/>
                <a:cs typeface="Calibri"/>
                <a:sym typeface="Calibri"/>
              </a:rPr>
              <a:t>Your personal experience with a disease</a:t>
            </a:r>
          </a:p>
          <a:p>
            <a:pPr marL="384045" indent="-384045">
              <a:buClr>
                <a:schemeClr val="lt1"/>
              </a:buClr>
              <a:buSzPct val="100000"/>
              <a:buFont typeface="Arial"/>
              <a:buChar char="•"/>
            </a:pPr>
            <a:r>
              <a:rPr lang="en-US" sz="2200">
                <a:solidFill>
                  <a:schemeClr val="lt1"/>
                </a:solidFill>
                <a:latin typeface="Calibri"/>
                <a:ea typeface="Calibri"/>
                <a:cs typeface="Calibri"/>
                <a:sym typeface="Calibri"/>
              </a:rPr>
              <a:t>Why you want to be a Patient Rep </a:t>
            </a:r>
          </a:p>
          <a:p>
            <a:pPr marL="384045" indent="-384045">
              <a:buClr>
                <a:schemeClr val="lt1"/>
              </a:buClr>
              <a:buSzPct val="100000"/>
              <a:buFont typeface="Arial"/>
              <a:buChar char="•"/>
            </a:pPr>
            <a:r>
              <a:rPr lang="en-US" sz="2200">
                <a:solidFill>
                  <a:schemeClr val="lt1"/>
                </a:solidFill>
                <a:latin typeface="Calibri"/>
                <a:ea typeface="Calibri"/>
                <a:cs typeface="Calibri"/>
                <a:sym typeface="Calibri"/>
              </a:rPr>
              <a:t>Your </a:t>
            </a:r>
            <a:r>
              <a:rPr lang="en-US" sz="2200" b="1">
                <a:solidFill>
                  <a:schemeClr val="lt1"/>
                </a:solidFill>
                <a:latin typeface="Calibri"/>
                <a:ea typeface="Calibri"/>
                <a:cs typeface="Calibri"/>
                <a:sym typeface="Calibri"/>
              </a:rPr>
              <a:t>advocacy </a:t>
            </a:r>
            <a:r>
              <a:rPr lang="en-US" sz="2200">
                <a:solidFill>
                  <a:schemeClr val="lt1"/>
                </a:solidFill>
                <a:latin typeface="Calibri"/>
                <a:ea typeface="Calibri"/>
                <a:cs typeface="Calibri"/>
                <a:sym typeface="Calibri"/>
              </a:rPr>
              <a:t>work </a:t>
            </a:r>
          </a:p>
          <a:p>
            <a:pPr marL="384045" indent="-384045">
              <a:buClr>
                <a:schemeClr val="lt1"/>
              </a:buClr>
              <a:buSzPct val="100000"/>
              <a:buFont typeface="Arial"/>
              <a:buChar char="•"/>
            </a:pPr>
            <a:r>
              <a:rPr lang="en-US" sz="2200">
                <a:solidFill>
                  <a:schemeClr val="lt1"/>
                </a:solidFill>
                <a:latin typeface="Calibri"/>
                <a:ea typeface="Calibri"/>
                <a:cs typeface="Calibri"/>
                <a:sym typeface="Calibri"/>
              </a:rPr>
              <a:t>Work and/or volunteer experience related to the specific disease</a:t>
            </a:r>
          </a:p>
          <a:p>
            <a:pPr marL="384045" indent="-384045">
              <a:buClr>
                <a:schemeClr val="lt1"/>
              </a:buClr>
              <a:buSzPct val="100000"/>
              <a:buFont typeface="Arial"/>
              <a:buChar char="•"/>
            </a:pPr>
            <a:r>
              <a:rPr lang="en-US" sz="2200">
                <a:solidFill>
                  <a:schemeClr val="lt1"/>
                </a:solidFill>
                <a:latin typeface="Calibri"/>
                <a:ea typeface="Calibri"/>
                <a:cs typeface="Calibri"/>
                <a:sym typeface="Calibri"/>
              </a:rPr>
              <a:t>Info about your ability to represent patients and communicate their perspectives</a:t>
            </a:r>
          </a:p>
        </p:txBody>
      </p:sp>
      <p:sp>
        <p:nvSpPr>
          <p:cNvPr id="241" name="Shape 241"/>
          <p:cNvSpPr txBox="1"/>
          <p:nvPr/>
        </p:nvSpPr>
        <p:spPr>
          <a:xfrm>
            <a:off x="702774" y="5697628"/>
            <a:ext cx="7711423" cy="872137"/>
          </a:xfrm>
          <a:prstGeom prst="rect">
            <a:avLst/>
          </a:prstGeom>
          <a:noFill/>
          <a:ln w="9525" cap="flat" cmpd="sng">
            <a:solidFill>
              <a:srgbClr val="FFC000"/>
            </a:solidFill>
            <a:prstDash val="solid"/>
            <a:round/>
            <a:headEnd type="none" w="med" len="med"/>
            <a:tailEnd type="none" w="med" len="med"/>
          </a:ln>
        </p:spPr>
        <p:txBody>
          <a:bodyPr lIns="76797" tIns="38387" rIns="76797" bIns="38387" anchor="t" anchorCtr="0">
            <a:noAutofit/>
          </a:bodyPr>
          <a:lstStyle/>
          <a:p>
            <a:pPr algn="ctr">
              <a:buSzPct val="25000"/>
            </a:pPr>
            <a:r>
              <a:rPr lang="en-US" sz="2500" b="1">
                <a:solidFill>
                  <a:schemeClr val="lt1"/>
                </a:solidFill>
                <a:latin typeface="Calibri"/>
                <a:ea typeface="Calibri"/>
                <a:cs typeface="Calibri"/>
                <a:sym typeface="Calibri"/>
              </a:rPr>
              <a:t>Email your application to:  </a:t>
            </a:r>
            <a:r>
              <a:rPr lang="en-US" sz="2500" b="1" u="sng">
                <a:solidFill>
                  <a:schemeClr val="hlink"/>
                </a:solidFill>
                <a:latin typeface="Calibri"/>
                <a:ea typeface="Calibri"/>
                <a:cs typeface="Calibri"/>
                <a:sym typeface="Calibri"/>
                <a:hlinkClick r:id="rId4"/>
              </a:rPr>
              <a:t>PatientRepProgram@fda.hhs.gov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514350" y="305125"/>
            <a:ext cx="7598475" cy="1456200"/>
          </a:xfrm>
          <a:prstGeom prst="rect">
            <a:avLst/>
          </a:prstGeom>
        </p:spPr>
        <p:txBody>
          <a:bodyPr lIns="76797" tIns="76797" rIns="76797" bIns="76797" anchor="ctr" anchorCtr="0">
            <a:noAutofit/>
          </a:bodyPr>
          <a:lstStyle/>
          <a:p>
            <a:r>
              <a:rPr lang="en-US" sz="3800" b="1"/>
              <a:t>FDA: Office of Patient Affairs</a:t>
            </a:r>
          </a:p>
        </p:txBody>
      </p:sp>
      <p:sp>
        <p:nvSpPr>
          <p:cNvPr id="248" name="Shape 248"/>
          <p:cNvSpPr txBox="1">
            <a:spLocks noGrp="1"/>
          </p:cNvSpPr>
          <p:nvPr>
            <p:ph type="body" idx="1"/>
          </p:nvPr>
        </p:nvSpPr>
        <p:spPr>
          <a:xfrm>
            <a:off x="459975" y="1623900"/>
            <a:ext cx="7869600" cy="4317000"/>
          </a:xfrm>
          <a:prstGeom prst="rect">
            <a:avLst/>
          </a:prstGeom>
        </p:spPr>
        <p:txBody>
          <a:bodyPr lIns="76797" tIns="76797" rIns="76797" bIns="76797" anchor="ctr" anchorCtr="0">
            <a:noAutofit/>
          </a:bodyPr>
          <a:lstStyle/>
          <a:p>
            <a:pPr marL="0" indent="0">
              <a:spcBef>
                <a:spcPts val="755"/>
              </a:spcBef>
              <a:spcAft>
                <a:spcPts val="0"/>
              </a:spcAft>
              <a:buNone/>
            </a:pPr>
            <a:endParaRPr sz="2500"/>
          </a:p>
          <a:p>
            <a:pPr marL="384045" indent="-405382">
              <a:spcBef>
                <a:spcPts val="755"/>
              </a:spcBef>
              <a:spcAft>
                <a:spcPts val="0"/>
              </a:spcAft>
            </a:pPr>
            <a:r>
              <a:rPr lang="en-US" sz="2500"/>
              <a:t>FDA is considering establishing an “Office of Patient Affairs”</a:t>
            </a:r>
          </a:p>
          <a:p>
            <a:pPr marL="384045" indent="-405382">
              <a:spcBef>
                <a:spcPts val="755"/>
              </a:spcBef>
              <a:spcAft>
                <a:spcPts val="0"/>
              </a:spcAft>
            </a:pPr>
            <a:r>
              <a:rPr lang="en-US" sz="2500"/>
              <a:t>Would elevate the current Office of Health and Constituent Affairs</a:t>
            </a:r>
          </a:p>
          <a:p>
            <a:pPr marL="384045" indent="-405382">
              <a:spcBef>
                <a:spcPts val="755"/>
              </a:spcBef>
              <a:spcAft>
                <a:spcPts val="0"/>
              </a:spcAft>
            </a:pPr>
            <a:r>
              <a:rPr lang="en-US" sz="2500"/>
              <a:t>Central Commissioner Office resource for patients and advocates</a:t>
            </a:r>
          </a:p>
          <a:p>
            <a:pPr marL="384045" indent="-405382">
              <a:spcBef>
                <a:spcPts val="755"/>
              </a:spcBef>
              <a:spcAft>
                <a:spcPts val="0"/>
              </a:spcAft>
            </a:pPr>
            <a:r>
              <a:rPr lang="en-US" sz="2500"/>
              <a:t>Single, central entry point to the agency for patient community</a:t>
            </a:r>
          </a:p>
          <a:p>
            <a:pPr marL="384045" indent="-405382">
              <a:spcBef>
                <a:spcPts val="755"/>
              </a:spcBef>
              <a:spcAft>
                <a:spcPts val="0"/>
              </a:spcAft>
            </a:pPr>
            <a:r>
              <a:rPr lang="en-US" sz="2500"/>
              <a:t>Required by FDA Safety and Innovation Act of 2012</a:t>
            </a:r>
          </a:p>
          <a:p>
            <a:pPr marL="0" indent="0">
              <a:spcAft>
                <a:spcPts val="0"/>
              </a:spcAft>
              <a:buNone/>
            </a:pPr>
            <a:endParaRPr sz="2200"/>
          </a:p>
          <a:p>
            <a:pPr marL="0" indent="0">
              <a:spcAft>
                <a:spcPts val="0"/>
              </a:spcAft>
              <a:buNone/>
            </a:pP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514350" y="609600"/>
            <a:ext cx="7598475" cy="1456200"/>
          </a:xfrm>
          <a:prstGeom prst="rect">
            <a:avLst/>
          </a:prstGeom>
        </p:spPr>
        <p:txBody>
          <a:bodyPr lIns="76797" tIns="76797" rIns="76797" bIns="76797" anchor="ctr" anchorCtr="0">
            <a:noAutofit/>
          </a:bodyPr>
          <a:lstStyle/>
          <a:p>
            <a:pPr>
              <a:buClr>
                <a:schemeClr val="dk1"/>
              </a:buClr>
              <a:buSzPct val="25000"/>
            </a:pPr>
            <a:r>
              <a:rPr lang="en-US" sz="3800" b="1"/>
              <a:t>FDA: Office of Patient Affairs</a:t>
            </a:r>
          </a:p>
        </p:txBody>
      </p:sp>
      <p:sp>
        <p:nvSpPr>
          <p:cNvPr id="255" name="Shape 255"/>
          <p:cNvSpPr txBox="1">
            <a:spLocks noGrp="1"/>
          </p:cNvSpPr>
          <p:nvPr>
            <p:ph type="body" idx="1"/>
          </p:nvPr>
        </p:nvSpPr>
        <p:spPr>
          <a:xfrm>
            <a:off x="514350" y="1908890"/>
            <a:ext cx="7598475" cy="3649200"/>
          </a:xfrm>
          <a:prstGeom prst="rect">
            <a:avLst/>
          </a:prstGeom>
        </p:spPr>
        <p:txBody>
          <a:bodyPr lIns="76797" tIns="76797" rIns="76797" bIns="76797" anchor="ctr" anchorCtr="0">
            <a:noAutofit/>
          </a:bodyPr>
          <a:lstStyle/>
          <a:p>
            <a:pPr marL="0" indent="-58675">
              <a:spcBef>
                <a:spcPts val="755"/>
              </a:spcBef>
              <a:spcAft>
                <a:spcPts val="0"/>
              </a:spcAft>
              <a:buClr>
                <a:schemeClr val="dk1"/>
              </a:buClr>
              <a:buSzPct val="36666"/>
              <a:buNone/>
            </a:pPr>
            <a:r>
              <a:rPr lang="en-US" sz="2500"/>
              <a:t>Objectives</a:t>
            </a:r>
          </a:p>
          <a:p>
            <a:pPr marL="384045" indent="-405382">
              <a:spcBef>
                <a:spcPts val="755"/>
              </a:spcBef>
              <a:spcAft>
                <a:spcPts val="0"/>
              </a:spcAft>
            </a:pPr>
            <a:r>
              <a:rPr lang="en-US" sz="2500"/>
              <a:t>Explore patients’ attitudes about risk/benefit analysis</a:t>
            </a:r>
          </a:p>
          <a:p>
            <a:pPr marL="384045" indent="-405382">
              <a:spcBef>
                <a:spcPts val="755"/>
              </a:spcBef>
              <a:spcAft>
                <a:spcPts val="0"/>
              </a:spcAft>
            </a:pPr>
            <a:r>
              <a:rPr lang="en-US" sz="2500"/>
              <a:t>Solicit patients’ views during medical product development</a:t>
            </a:r>
          </a:p>
          <a:p>
            <a:pPr marL="384045" indent="-405382">
              <a:spcBef>
                <a:spcPts val="755"/>
              </a:spcBef>
              <a:spcAft>
                <a:spcPts val="0"/>
              </a:spcAft>
            </a:pPr>
            <a:r>
              <a:rPr lang="en-US" sz="2500"/>
              <a:t>Connect patients and their advocates with appropriate resources</a:t>
            </a:r>
          </a:p>
          <a:p>
            <a:pPr marL="384045" indent="-405382">
              <a:spcBef>
                <a:spcPts val="755"/>
              </a:spcBef>
              <a:spcAft>
                <a:spcPts val="0"/>
              </a:spcAft>
            </a:pPr>
            <a:r>
              <a:rPr lang="en-US" sz="2500"/>
              <a:t>Gather patient input on what is clinically meaningful to them</a:t>
            </a:r>
          </a:p>
          <a:p>
            <a:pPr marL="384045" indent="-405382">
              <a:spcBef>
                <a:spcPts val="755"/>
              </a:spcBef>
              <a:spcAft>
                <a:spcPts val="0"/>
              </a:spcAft>
            </a:pPr>
            <a:r>
              <a:rPr lang="en-US" sz="2500"/>
              <a:t>Consider patients’ perspectives during regulatory discussions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514350" y="290625"/>
            <a:ext cx="7598475" cy="1456200"/>
          </a:xfrm>
          <a:prstGeom prst="rect">
            <a:avLst/>
          </a:prstGeom>
        </p:spPr>
        <p:txBody>
          <a:bodyPr lIns="76797" tIns="76797" rIns="76797" bIns="76797" anchor="ctr" anchorCtr="0">
            <a:noAutofit/>
          </a:bodyPr>
          <a:lstStyle/>
          <a:p>
            <a:r>
              <a:rPr lang="en-US" sz="3800" b="1"/>
              <a:t>FDA: Office of Patient Affairs</a:t>
            </a:r>
          </a:p>
        </p:txBody>
      </p:sp>
      <p:sp>
        <p:nvSpPr>
          <p:cNvPr id="262" name="Shape 262"/>
          <p:cNvSpPr txBox="1">
            <a:spLocks noGrp="1"/>
          </p:cNvSpPr>
          <p:nvPr>
            <p:ph type="body" idx="1"/>
          </p:nvPr>
        </p:nvSpPr>
        <p:spPr>
          <a:xfrm>
            <a:off x="514350" y="2015400"/>
            <a:ext cx="4596525" cy="2827200"/>
          </a:xfrm>
          <a:prstGeom prst="rect">
            <a:avLst/>
          </a:prstGeom>
        </p:spPr>
        <p:txBody>
          <a:bodyPr lIns="76797" tIns="76797" rIns="76797" bIns="76797" anchor="ctr" anchorCtr="0">
            <a:noAutofit/>
          </a:bodyPr>
          <a:lstStyle/>
          <a:p>
            <a:pPr marL="0" indent="0">
              <a:spcBef>
                <a:spcPts val="840"/>
              </a:spcBef>
              <a:spcAft>
                <a:spcPts val="0"/>
              </a:spcAft>
              <a:buNone/>
            </a:pPr>
            <a:endParaRPr sz="2500"/>
          </a:p>
          <a:p>
            <a:pPr marL="384045" indent="-405382">
              <a:spcBef>
                <a:spcPts val="840"/>
              </a:spcBef>
              <a:spcAft>
                <a:spcPts val="0"/>
              </a:spcAft>
            </a:pPr>
            <a:r>
              <a:rPr lang="en-US" sz="2500"/>
              <a:t>Leader of the Office of Patient Affairs would be a senior FDA official</a:t>
            </a:r>
          </a:p>
          <a:p>
            <a:pPr marL="384045" indent="-405382">
              <a:spcBef>
                <a:spcPts val="840"/>
              </a:spcBef>
              <a:spcAft>
                <a:spcPts val="0"/>
              </a:spcAft>
            </a:pPr>
            <a:r>
              <a:rPr lang="en-US" sz="2500"/>
              <a:t>FDA collecting comments on this proposal through June 12</a:t>
            </a:r>
          </a:p>
          <a:p>
            <a:pPr marL="384045" indent="-405382">
              <a:spcBef>
                <a:spcPts val="840"/>
              </a:spcBef>
              <a:spcAft>
                <a:spcPts val="0"/>
              </a:spcAft>
            </a:pPr>
            <a:r>
              <a:rPr lang="en-US" sz="2500"/>
              <a:t>Both NCHR and the USA Patient Network are submitting comments</a:t>
            </a:r>
          </a:p>
        </p:txBody>
      </p:sp>
      <p:pic>
        <p:nvPicPr>
          <p:cNvPr id="263" name="Shape 263" descr="fda_approved.jpg"/>
          <p:cNvPicPr preferRelativeResize="0"/>
          <p:nvPr/>
        </p:nvPicPr>
        <p:blipFill>
          <a:blip r:embed="rId3">
            <a:alphaModFix/>
          </a:blip>
          <a:stretch>
            <a:fillRect/>
          </a:stretch>
        </p:blipFill>
        <p:spPr>
          <a:xfrm>
            <a:off x="5573159" y="2182028"/>
            <a:ext cx="2993508" cy="282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56275" y="2828475"/>
            <a:ext cx="7598570" cy="1468800"/>
          </a:xfrm>
          <a:prstGeom prst="rect">
            <a:avLst/>
          </a:prstGeom>
          <a:noFill/>
          <a:ln>
            <a:noFill/>
          </a:ln>
        </p:spPr>
        <p:txBody>
          <a:bodyPr lIns="76797" tIns="38387" rIns="76797" bIns="38387" anchor="b" anchorCtr="0">
            <a:noAutofit/>
          </a:bodyPr>
          <a:lstStyle/>
          <a:p>
            <a:pPr algn="ctr">
              <a:buSzPct val="25000"/>
            </a:pPr>
            <a:r>
              <a:rPr lang="en-US" sz="3800" b="1"/>
              <a:t>Opportunities for Patient Engagement</a:t>
            </a:r>
          </a:p>
        </p:txBody>
      </p:sp>
      <p:pic>
        <p:nvPicPr>
          <p:cNvPr id="270" name="Shape 270"/>
          <p:cNvPicPr preferRelativeResize="0"/>
          <p:nvPr/>
        </p:nvPicPr>
        <p:blipFill rotWithShape="1">
          <a:blip r:embed="rId3">
            <a:alphaModFix/>
          </a:blip>
          <a:srcRect/>
          <a:stretch/>
        </p:blipFill>
        <p:spPr>
          <a:xfrm>
            <a:off x="2232410" y="4714702"/>
            <a:ext cx="4646300" cy="953088"/>
          </a:xfrm>
          <a:prstGeom prst="rect">
            <a:avLst/>
          </a:prstGeom>
          <a:solidFill>
            <a:schemeClr val="lt1"/>
          </a:solidFill>
          <a:ln>
            <a:noFill/>
          </a:ln>
        </p:spPr>
      </p:pic>
      <p:pic>
        <p:nvPicPr>
          <p:cNvPr id="271" name="Shape 271"/>
          <p:cNvPicPr preferRelativeResize="0"/>
          <p:nvPr/>
        </p:nvPicPr>
        <p:blipFill rotWithShape="1">
          <a:blip r:embed="rId4">
            <a:alphaModFix/>
          </a:blip>
          <a:srcRect l="13618" t="40370" r="64724" b="24426"/>
          <a:stretch/>
        </p:blipFill>
        <p:spPr>
          <a:xfrm>
            <a:off x="3498869" y="488948"/>
            <a:ext cx="2113383" cy="2575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38413" y="1030600"/>
            <a:ext cx="7598570" cy="1468800"/>
          </a:xfrm>
          <a:prstGeom prst="rect">
            <a:avLst/>
          </a:prstGeom>
          <a:noFill/>
          <a:ln>
            <a:noFill/>
          </a:ln>
        </p:spPr>
        <p:txBody>
          <a:bodyPr lIns="76797" tIns="38387" rIns="76797" bIns="38387" anchor="b" anchorCtr="0">
            <a:noAutofit/>
          </a:bodyPr>
          <a:lstStyle/>
          <a:p>
            <a:pPr algn="ctr">
              <a:buSzPct val="25000"/>
            </a:pPr>
            <a:r>
              <a:rPr lang="en-US" sz="3800"/>
              <a:t>NATIONAL INSTITUTES OF HEALTH</a:t>
            </a:r>
          </a:p>
        </p:txBody>
      </p:sp>
      <p:sp>
        <p:nvSpPr>
          <p:cNvPr id="278" name="Shape 278"/>
          <p:cNvSpPr txBox="1">
            <a:spLocks noGrp="1"/>
          </p:cNvSpPr>
          <p:nvPr>
            <p:ph type="body" idx="1"/>
          </p:nvPr>
        </p:nvSpPr>
        <p:spPr>
          <a:xfrm>
            <a:off x="502318" y="2643780"/>
            <a:ext cx="8124325" cy="3259715"/>
          </a:xfrm>
          <a:prstGeom prst="rect">
            <a:avLst/>
          </a:prstGeom>
          <a:noFill/>
          <a:ln>
            <a:noFill/>
          </a:ln>
        </p:spPr>
        <p:txBody>
          <a:bodyPr lIns="76797" tIns="38387" rIns="76797" bIns="38387" anchor="t" anchorCtr="0">
            <a:noAutofit/>
          </a:bodyPr>
          <a:lstStyle/>
          <a:p>
            <a:pPr>
              <a:spcAft>
                <a:spcPts val="0"/>
              </a:spcAft>
              <a:buSzPct val="25000"/>
            </a:pPr>
            <a:r>
              <a:rPr lang="en-US" sz="2500"/>
              <a:t>NIH HAS  27 DIFFERENT INSTITUTES &amp; CENTERS</a:t>
            </a:r>
          </a:p>
          <a:p>
            <a:pPr>
              <a:spcBef>
                <a:spcPts val="840"/>
              </a:spcBef>
              <a:spcAft>
                <a:spcPts val="0"/>
              </a:spcAft>
              <a:buSzPct val="25000"/>
            </a:pPr>
            <a:r>
              <a:rPr lang="en-US" sz="2500"/>
              <a:t>FROM THE NATIONAL EYE INSTITUTE TO THE NATIONAL CANCER INSTITUTE TO THE NATIONAL INSTITUTE ON AGING &amp; MORE </a:t>
            </a:r>
          </a:p>
          <a:p>
            <a:pPr>
              <a:spcBef>
                <a:spcPts val="840"/>
              </a:spcBef>
              <a:spcAft>
                <a:spcPts val="0"/>
              </a:spcAft>
              <a:buSzPct val="25000"/>
            </a:pPr>
            <a:endParaRPr sz="1500"/>
          </a:p>
          <a:p>
            <a:pPr>
              <a:spcBef>
                <a:spcPts val="840"/>
              </a:spcBef>
              <a:spcAft>
                <a:spcPts val="0"/>
              </a:spcAft>
              <a:buSzPct val="25000"/>
            </a:pPr>
            <a:r>
              <a:rPr lang="en-US" sz="2700" u="sng">
                <a:solidFill>
                  <a:schemeClr val="hlink"/>
                </a:solidFill>
                <a:hlinkClick r:id="rId3" invalidUrl="https://oma.od.nih.gov/IC_Organization_Chart/NIH Organizational Chart.pdf"/>
              </a:rPr>
              <a:t>HTTPS://OMA.OD.NIH.GOV/IC_ORGANIZATION_CHART/NIH%20ORGANIZATIONAL%20CHART.PDF</a:t>
            </a:r>
            <a:r>
              <a:rPr lang="en-US" sz="27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528348" y="292362"/>
            <a:ext cx="7598570" cy="1456268"/>
          </a:xfrm>
          <a:prstGeom prst="rect">
            <a:avLst/>
          </a:prstGeom>
          <a:noFill/>
          <a:ln>
            <a:noFill/>
          </a:ln>
        </p:spPr>
        <p:txBody>
          <a:bodyPr lIns="76797" tIns="38387" rIns="76797" bIns="38387" anchor="ctr" anchorCtr="0">
            <a:noAutofit/>
          </a:bodyPr>
          <a:lstStyle/>
          <a:p>
            <a:pPr>
              <a:buSzPct val="25000"/>
            </a:pPr>
            <a:r>
              <a:rPr lang="en-US" sz="3800" b="1"/>
              <a:t>NIH: National Heart, Lung, and Blood Institute (NHLBI)</a:t>
            </a:r>
          </a:p>
        </p:txBody>
      </p:sp>
      <p:pic>
        <p:nvPicPr>
          <p:cNvPr id="285" name="Shape 285"/>
          <p:cNvPicPr preferRelativeResize="0">
            <a:picLocks noGrp="1"/>
          </p:cNvPicPr>
          <p:nvPr>
            <p:ph type="body" idx="1"/>
          </p:nvPr>
        </p:nvPicPr>
        <p:blipFill rotWithShape="1">
          <a:blip r:embed="rId3">
            <a:alphaModFix/>
          </a:blip>
          <a:srcRect l="2385" t="11965" r="3296" b="5736"/>
          <a:stretch/>
        </p:blipFill>
        <p:spPr>
          <a:xfrm>
            <a:off x="974229" y="2385391"/>
            <a:ext cx="7152688" cy="4472609"/>
          </a:xfrm>
          <a:prstGeom prst="rect">
            <a:avLst/>
          </a:prstGeom>
          <a:noFill/>
          <a:ln>
            <a:noFill/>
          </a:ln>
        </p:spPr>
      </p:pic>
      <p:sp>
        <p:nvSpPr>
          <p:cNvPr id="286" name="Shape 286"/>
          <p:cNvSpPr txBox="1"/>
          <p:nvPr/>
        </p:nvSpPr>
        <p:spPr>
          <a:xfrm>
            <a:off x="839759" y="1748628"/>
            <a:ext cx="6676053" cy="430885"/>
          </a:xfrm>
          <a:prstGeom prst="rect">
            <a:avLst/>
          </a:prstGeom>
          <a:noFill/>
          <a:ln>
            <a:noFill/>
          </a:ln>
        </p:spPr>
        <p:txBody>
          <a:bodyPr lIns="76797" tIns="38387" rIns="76797" bIns="38387" anchor="t" anchorCtr="0">
            <a:noAutofit/>
          </a:bodyPr>
          <a:lstStyle/>
          <a:p>
            <a:pPr algn="ctr">
              <a:buSzPct val="25000"/>
            </a:pPr>
            <a:r>
              <a:rPr lang="en-US" sz="1800">
                <a:solidFill>
                  <a:schemeClr val="lt1"/>
                </a:solidFill>
                <a:latin typeface="Calibri"/>
                <a:ea typeface="Calibri"/>
                <a:cs typeface="Calibri"/>
                <a:sym typeface="Calibri"/>
              </a:rPr>
              <a:t>             http://www.nhlbi.nih.gov/files/docs/public/nhlbi-listens.pdf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NHLBI:  Collaboration with Advocacy Groups</a:t>
            </a:r>
          </a:p>
        </p:txBody>
      </p:sp>
      <p:pic>
        <p:nvPicPr>
          <p:cNvPr id="293" name="Shape 293" descr="The LAM Foundation"/>
          <p:cNvPicPr preferRelativeResize="0"/>
          <p:nvPr/>
        </p:nvPicPr>
        <p:blipFill rotWithShape="1">
          <a:blip r:embed="rId3">
            <a:alphaModFix/>
          </a:blip>
          <a:srcRect/>
          <a:stretch/>
        </p:blipFill>
        <p:spPr>
          <a:xfrm>
            <a:off x="6610789" y="2243398"/>
            <a:ext cx="2185988" cy="923925"/>
          </a:xfrm>
          <a:prstGeom prst="rect">
            <a:avLst/>
          </a:prstGeom>
          <a:solidFill>
            <a:schemeClr val="lt1"/>
          </a:solidFill>
          <a:ln>
            <a:noFill/>
          </a:ln>
        </p:spPr>
      </p:pic>
      <p:pic>
        <p:nvPicPr>
          <p:cNvPr id="294" name="Shape 294" descr="http://www.phassociation.org/view.image?Id=406"/>
          <p:cNvPicPr preferRelativeResize="0"/>
          <p:nvPr/>
        </p:nvPicPr>
        <p:blipFill rotWithShape="1">
          <a:blip r:embed="rId4">
            <a:alphaModFix/>
          </a:blip>
          <a:srcRect/>
          <a:stretch/>
        </p:blipFill>
        <p:spPr>
          <a:xfrm>
            <a:off x="5966975" y="3974143"/>
            <a:ext cx="2936080" cy="1019175"/>
          </a:xfrm>
          <a:prstGeom prst="rect">
            <a:avLst/>
          </a:prstGeom>
          <a:noFill/>
          <a:ln>
            <a:noFill/>
          </a:ln>
        </p:spPr>
      </p:pic>
      <p:pic>
        <p:nvPicPr>
          <p:cNvPr id="295" name="Shape 295" descr="Image result for womenheart logo"/>
          <p:cNvPicPr preferRelativeResize="0"/>
          <p:nvPr/>
        </p:nvPicPr>
        <p:blipFill rotWithShape="1">
          <a:blip r:embed="rId5">
            <a:alphaModFix/>
          </a:blip>
          <a:srcRect/>
          <a:stretch/>
        </p:blipFill>
        <p:spPr>
          <a:xfrm>
            <a:off x="6292950" y="5411905"/>
            <a:ext cx="2284130" cy="1119430"/>
          </a:xfrm>
          <a:prstGeom prst="rect">
            <a:avLst/>
          </a:prstGeom>
          <a:noFill/>
          <a:ln>
            <a:noFill/>
          </a:ln>
        </p:spPr>
      </p:pic>
      <p:sp>
        <p:nvSpPr>
          <p:cNvPr id="296" name="Shape 296" descr="Image result for cystic fibrosis foundation logo"/>
          <p:cNvSpPr/>
          <p:nvPr/>
        </p:nvSpPr>
        <p:spPr>
          <a:xfrm>
            <a:off x="116683" y="-144463"/>
            <a:ext cx="228600" cy="304800"/>
          </a:xfrm>
          <a:prstGeom prst="rect">
            <a:avLst/>
          </a:prstGeom>
          <a:noFill/>
          <a:ln>
            <a:noFill/>
          </a:ln>
        </p:spPr>
        <p:txBody>
          <a:bodyPr lIns="76797" tIns="38387" rIns="76797" bIns="38387" anchor="t" anchorCtr="0">
            <a:noAutofit/>
          </a:bodyPr>
          <a:lstStyle/>
          <a:p>
            <a:endParaRPr sz="1500">
              <a:solidFill>
                <a:schemeClr val="lt1"/>
              </a:solidFill>
              <a:latin typeface="Calibri"/>
              <a:ea typeface="Calibri"/>
              <a:cs typeface="Calibri"/>
              <a:sym typeface="Calibri"/>
            </a:endParaRPr>
          </a:p>
        </p:txBody>
      </p:sp>
      <p:sp>
        <p:nvSpPr>
          <p:cNvPr id="297" name="Shape 297" descr="Image result for cystic fibrosis foundation logo"/>
          <p:cNvSpPr/>
          <p:nvPr/>
        </p:nvSpPr>
        <p:spPr>
          <a:xfrm>
            <a:off x="230983" y="7938"/>
            <a:ext cx="228600" cy="304800"/>
          </a:xfrm>
          <a:prstGeom prst="rect">
            <a:avLst/>
          </a:prstGeom>
          <a:noFill/>
          <a:ln>
            <a:noFill/>
          </a:ln>
        </p:spPr>
        <p:txBody>
          <a:bodyPr lIns="76797" tIns="38387" rIns="76797" bIns="38387" anchor="t" anchorCtr="0">
            <a:noAutofit/>
          </a:bodyPr>
          <a:lstStyle/>
          <a:p>
            <a:endParaRPr sz="1500">
              <a:solidFill>
                <a:schemeClr val="lt1"/>
              </a:solidFill>
              <a:latin typeface="Calibri"/>
              <a:ea typeface="Calibri"/>
              <a:cs typeface="Calibri"/>
              <a:sym typeface="Calibri"/>
            </a:endParaRPr>
          </a:p>
        </p:txBody>
      </p:sp>
      <p:pic>
        <p:nvPicPr>
          <p:cNvPr id="298" name="Shape 298" descr="Image result for cystic fibrosis foundation logo"/>
          <p:cNvPicPr preferRelativeResize="0"/>
          <p:nvPr/>
        </p:nvPicPr>
        <p:blipFill rotWithShape="1">
          <a:blip r:embed="rId6">
            <a:alphaModFix/>
          </a:blip>
          <a:srcRect r="51782"/>
          <a:stretch/>
        </p:blipFill>
        <p:spPr>
          <a:xfrm>
            <a:off x="450410" y="4494460"/>
            <a:ext cx="1798350" cy="1856355"/>
          </a:xfrm>
          <a:prstGeom prst="rect">
            <a:avLst/>
          </a:prstGeom>
          <a:noFill/>
          <a:ln>
            <a:noFill/>
          </a:ln>
        </p:spPr>
      </p:pic>
      <p:pic>
        <p:nvPicPr>
          <p:cNvPr id="299" name="Shape 299" descr="Image result for daniella maria arturi foundation logo"/>
          <p:cNvPicPr preferRelativeResize="0"/>
          <p:nvPr/>
        </p:nvPicPr>
        <p:blipFill rotWithShape="1">
          <a:blip r:embed="rId7">
            <a:alphaModFix/>
          </a:blip>
          <a:srcRect/>
          <a:stretch/>
        </p:blipFill>
        <p:spPr>
          <a:xfrm>
            <a:off x="4080614" y="2017495"/>
            <a:ext cx="1650208" cy="838200"/>
          </a:xfrm>
          <a:prstGeom prst="rect">
            <a:avLst/>
          </a:prstGeom>
          <a:noFill/>
          <a:ln>
            <a:noFill/>
          </a:ln>
        </p:spPr>
      </p:pic>
      <p:pic>
        <p:nvPicPr>
          <p:cNvPr id="300" name="Shape 300" descr="Laura Farrell Copywriting, PR, and Design Logo"/>
          <p:cNvPicPr preferRelativeResize="0"/>
          <p:nvPr/>
        </p:nvPicPr>
        <p:blipFill rotWithShape="1">
          <a:blip r:embed="rId8">
            <a:alphaModFix/>
          </a:blip>
          <a:srcRect/>
          <a:stretch/>
        </p:blipFill>
        <p:spPr>
          <a:xfrm>
            <a:off x="774490" y="2297405"/>
            <a:ext cx="2164555" cy="1352550"/>
          </a:xfrm>
          <a:prstGeom prst="rect">
            <a:avLst/>
          </a:prstGeom>
          <a:noFill/>
          <a:ln>
            <a:noFill/>
          </a:ln>
        </p:spPr>
      </p:pic>
      <p:sp>
        <p:nvSpPr>
          <p:cNvPr id="301" name="Shape 301"/>
          <p:cNvSpPr txBox="1"/>
          <p:nvPr/>
        </p:nvSpPr>
        <p:spPr>
          <a:xfrm>
            <a:off x="3814946" y="3478799"/>
            <a:ext cx="1450668" cy="1015663"/>
          </a:xfrm>
          <a:prstGeom prst="rect">
            <a:avLst/>
          </a:prstGeom>
          <a:noFill/>
          <a:ln>
            <a:noFill/>
          </a:ln>
        </p:spPr>
        <p:txBody>
          <a:bodyPr lIns="76797" tIns="38387" rIns="76797" bIns="38387" anchor="t" anchorCtr="0">
            <a:noAutofit/>
          </a:bodyPr>
          <a:lstStyle/>
          <a:p>
            <a:pPr algn="ctr">
              <a:buSzPct val="25000"/>
            </a:pPr>
            <a:r>
              <a:rPr lang="en-US" sz="2500" b="1">
                <a:solidFill>
                  <a:schemeClr val="lt1"/>
                </a:solidFill>
                <a:latin typeface="Calibri"/>
                <a:ea typeface="Calibri"/>
                <a:cs typeface="Calibri"/>
                <a:sym typeface="Calibri"/>
              </a:rPr>
              <a:t>And many others!</a:t>
            </a:r>
          </a:p>
        </p:txBody>
      </p:sp>
      <p:sp>
        <p:nvSpPr>
          <p:cNvPr id="302" name="Shape 302"/>
          <p:cNvSpPr txBox="1"/>
          <p:nvPr/>
        </p:nvSpPr>
        <p:spPr>
          <a:xfrm>
            <a:off x="2950123" y="4993318"/>
            <a:ext cx="2780695" cy="978302"/>
          </a:xfrm>
          <a:prstGeom prst="rect">
            <a:avLst/>
          </a:prstGeom>
          <a:noFill/>
          <a:ln w="9525" cap="flat" cmpd="sng">
            <a:solidFill>
              <a:srgbClr val="FFC000"/>
            </a:solidFill>
            <a:prstDash val="solid"/>
            <a:round/>
            <a:headEnd type="none" w="med" len="med"/>
            <a:tailEnd type="none" w="med" len="med"/>
          </a:ln>
        </p:spPr>
        <p:txBody>
          <a:bodyPr lIns="76797" tIns="38387" rIns="76797" bIns="38387" anchor="t" anchorCtr="0">
            <a:noAutofit/>
          </a:bodyPr>
          <a:lstStyle/>
          <a:p>
            <a:pPr algn="ctr">
              <a:buSzPct val="25000"/>
            </a:pPr>
            <a:r>
              <a:rPr lang="en-US" sz="1800" b="1" dirty="0">
                <a:solidFill>
                  <a:schemeClr val="lt1"/>
                </a:solidFill>
                <a:latin typeface="Calibri"/>
                <a:ea typeface="Calibri"/>
                <a:cs typeface="Calibri"/>
                <a:sym typeface="Calibri"/>
              </a:rPr>
              <a:t>Email for more information:</a:t>
            </a:r>
          </a:p>
          <a:p>
            <a:pPr algn="ctr">
              <a:buSzPct val="25000"/>
            </a:pPr>
            <a:r>
              <a:rPr lang="en-US" sz="1800" b="1" dirty="0">
                <a:solidFill>
                  <a:schemeClr val="lt1"/>
                </a:solidFill>
                <a:latin typeface="Calibri"/>
                <a:ea typeface="Calibri"/>
                <a:cs typeface="Calibri"/>
                <a:sym typeface="Calibri"/>
              </a:rPr>
              <a:t>NIHinfo@od.nih.gov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Engagement Options</a:t>
            </a:r>
          </a:p>
        </p:txBody>
      </p:sp>
      <p:sp>
        <p:nvSpPr>
          <p:cNvPr id="157" name="Shape 157"/>
          <p:cNvSpPr txBox="1">
            <a:spLocks noGrp="1"/>
          </p:cNvSpPr>
          <p:nvPr>
            <p:ph type="body" idx="1"/>
          </p:nvPr>
        </p:nvSpPr>
        <p:spPr>
          <a:xfrm>
            <a:off x="514350" y="2117234"/>
            <a:ext cx="7598570" cy="3649133"/>
          </a:xfrm>
          <a:prstGeom prst="rect">
            <a:avLst/>
          </a:prstGeom>
          <a:noFill/>
          <a:ln>
            <a:noFill/>
          </a:ln>
        </p:spPr>
        <p:txBody>
          <a:bodyPr lIns="76797" tIns="38387" rIns="76797" bIns="38387" anchor="ctr" anchorCtr="0">
            <a:noAutofit/>
          </a:bodyPr>
          <a:lstStyle/>
          <a:p>
            <a:pPr indent="-240028">
              <a:spcAft>
                <a:spcPts val="0"/>
              </a:spcAft>
            </a:pPr>
            <a:r>
              <a:rPr lang="en-US" sz="3000"/>
              <a:t>Oral public comments</a:t>
            </a:r>
          </a:p>
          <a:p>
            <a:pPr indent="-240028">
              <a:spcBef>
                <a:spcPts val="840"/>
              </a:spcBef>
              <a:spcAft>
                <a:spcPts val="0"/>
              </a:spcAft>
            </a:pPr>
            <a:r>
              <a:rPr lang="en-US" sz="3000"/>
              <a:t>Written comments</a:t>
            </a:r>
          </a:p>
          <a:p>
            <a:pPr indent="-240028">
              <a:spcBef>
                <a:spcPts val="840"/>
              </a:spcBef>
              <a:spcAft>
                <a:spcPts val="0"/>
              </a:spcAft>
            </a:pPr>
            <a:r>
              <a:rPr lang="en-US" sz="3000"/>
              <a:t>Representative on FDA advisory committee</a:t>
            </a:r>
          </a:p>
        </p:txBody>
      </p:sp>
      <p:pic>
        <p:nvPicPr>
          <p:cNvPr id="158" name="Shape 158"/>
          <p:cNvPicPr preferRelativeResize="0"/>
          <p:nvPr/>
        </p:nvPicPr>
        <p:blipFill rotWithShape="1">
          <a:blip r:embed="rId3">
            <a:alphaModFix/>
          </a:blip>
          <a:srcRect/>
          <a:stretch/>
        </p:blipFill>
        <p:spPr>
          <a:xfrm>
            <a:off x="5715108" y="1884400"/>
            <a:ext cx="2952750" cy="2057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lgn="ctr">
              <a:buSzPct val="25000"/>
            </a:pPr>
            <a:r>
              <a:rPr lang="en-US" sz="3200"/>
              <a:t>WHEN THE PUBLIC SPEAKS,</a:t>
            </a:r>
            <a:br>
              <a:rPr lang="en-US" sz="3200"/>
            </a:br>
            <a:r>
              <a:rPr lang="en-US" sz="3200"/>
              <a:t>THE NHLBI LISTENS AND RESPONDS</a:t>
            </a:r>
            <a:r>
              <a:rPr lang="en-US" sz="2700"/>
              <a:t/>
            </a:r>
            <a:br>
              <a:rPr lang="en-US" sz="2700"/>
            </a:br>
            <a:endParaRPr lang="en-US" sz="2700"/>
          </a:p>
        </p:txBody>
      </p:sp>
      <p:sp>
        <p:nvSpPr>
          <p:cNvPr id="309" name="Shape 309"/>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indent="-240028" algn="ctr">
              <a:lnSpc>
                <a:spcPct val="80000"/>
              </a:lnSpc>
              <a:spcAft>
                <a:spcPts val="0"/>
              </a:spcAft>
              <a:buSzPct val="97368"/>
              <a:buNone/>
            </a:pPr>
            <a:endParaRPr/>
          </a:p>
          <a:p>
            <a:pPr indent="-240028">
              <a:lnSpc>
                <a:spcPct val="80000"/>
              </a:lnSpc>
              <a:spcBef>
                <a:spcPts val="840"/>
              </a:spcBef>
              <a:spcAft>
                <a:spcPts val="0"/>
              </a:spcAft>
              <a:buSzPct val="98666"/>
            </a:pPr>
            <a:r>
              <a:rPr lang="en-US" sz="2500"/>
              <a:t>THE NHLBI SEEKS INPUT FROM PUBLIC INTEREST ORGANIZATIONS .</a:t>
            </a:r>
          </a:p>
          <a:p>
            <a:pPr indent="-240028">
              <a:lnSpc>
                <a:spcPct val="80000"/>
              </a:lnSpc>
              <a:spcBef>
                <a:spcPts val="840"/>
              </a:spcBef>
              <a:spcAft>
                <a:spcPts val="0"/>
              </a:spcAft>
              <a:buSzPct val="98666"/>
            </a:pPr>
            <a:r>
              <a:rPr lang="en-US" sz="2500"/>
              <a:t> INTERACTION WITH PATIENT ADVOCACY GROUPS CAN HAVE A POSITIVE EFFECT ON RESEARCH.</a:t>
            </a:r>
          </a:p>
          <a:p>
            <a:pPr indent="-240028">
              <a:lnSpc>
                <a:spcPct val="80000"/>
              </a:lnSpc>
              <a:spcBef>
                <a:spcPts val="840"/>
              </a:spcBef>
              <a:spcAft>
                <a:spcPts val="0"/>
              </a:spcAft>
              <a:buSzPct val="98666"/>
            </a:pPr>
            <a:r>
              <a:rPr lang="en-US" sz="2500"/>
              <a:t> THE INSTITUTE BELIEVES IT PUTS A </a:t>
            </a:r>
            <a:r>
              <a:rPr lang="en-US" sz="2500">
                <a:solidFill>
                  <a:srgbClr val="FF0000"/>
                </a:solidFill>
              </a:rPr>
              <a:t>HUMAN FACE </a:t>
            </a:r>
            <a:r>
              <a:rPr lang="en-US" sz="2500"/>
              <a:t>TO THE DISEASES THEY STUDY &amp; IMPROVES THEIR ACCESS TO PATIENTS FOR CLINICAL STUDIES. </a:t>
            </a:r>
          </a:p>
          <a:p>
            <a:pPr indent="-240028">
              <a:lnSpc>
                <a:spcPct val="80000"/>
              </a:lnSpc>
              <a:spcBef>
                <a:spcPts val="840"/>
              </a:spcBef>
              <a:spcAft>
                <a:spcPts val="0"/>
              </a:spcAft>
              <a:buSzPct val="97941"/>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514351" y="609600"/>
            <a:ext cx="8072638" cy="974500"/>
          </a:xfrm>
          <a:prstGeom prst="rect">
            <a:avLst/>
          </a:prstGeom>
          <a:noFill/>
          <a:ln>
            <a:noFill/>
          </a:ln>
        </p:spPr>
        <p:txBody>
          <a:bodyPr lIns="76797" tIns="38387" rIns="76797" bIns="38387" anchor="ctr" anchorCtr="0">
            <a:noAutofit/>
          </a:bodyPr>
          <a:lstStyle/>
          <a:p>
            <a:pPr>
              <a:buSzPct val="25000"/>
            </a:pPr>
            <a:r>
              <a:rPr lang="en-US" b="1"/>
              <a:t>NIH National Cancer Institute: Office of Advocacy Relations</a:t>
            </a:r>
            <a:r>
              <a:rPr lang="en-US" sz="2700"/>
              <a:t/>
            </a:r>
            <a:br>
              <a:rPr lang="en-US" sz="2700"/>
            </a:br>
            <a:endParaRPr lang="en-US" sz="2700"/>
          </a:p>
        </p:txBody>
      </p:sp>
      <p:sp>
        <p:nvSpPr>
          <p:cNvPr id="316" name="Shape 316"/>
          <p:cNvSpPr txBox="1">
            <a:spLocks noGrp="1"/>
          </p:cNvSpPr>
          <p:nvPr>
            <p:ph type="body" idx="1"/>
          </p:nvPr>
        </p:nvSpPr>
        <p:spPr>
          <a:xfrm>
            <a:off x="148836" y="1262130"/>
            <a:ext cx="8925593" cy="5443470"/>
          </a:xfrm>
          <a:prstGeom prst="rect">
            <a:avLst/>
          </a:prstGeom>
          <a:noFill/>
          <a:ln>
            <a:noFill/>
          </a:ln>
        </p:spPr>
        <p:txBody>
          <a:bodyPr lIns="76797" tIns="38387" rIns="76797" bIns="38387" anchor="t" anchorCtr="0">
            <a:noAutofit/>
          </a:bodyPr>
          <a:lstStyle/>
          <a:p>
            <a:pPr marL="0" indent="0" algn="ctr">
              <a:spcAft>
                <a:spcPts val="0"/>
              </a:spcAft>
              <a:buSzPct val="25000"/>
              <a:buNone/>
            </a:pPr>
            <a:r>
              <a:rPr lang="en-US" sz="2000" u="sng">
                <a:solidFill>
                  <a:schemeClr val="hlink"/>
                </a:solidFill>
                <a:hlinkClick r:id="rId3"/>
              </a:rPr>
              <a:t>http://www.cancer.gov/about-nci/organization/oar</a:t>
            </a:r>
          </a:p>
          <a:p>
            <a:pPr lvl="1" indent="-240028">
              <a:spcBef>
                <a:spcPts val="840"/>
              </a:spcBef>
              <a:spcAft>
                <a:spcPts val="0"/>
              </a:spcAft>
              <a:buNone/>
            </a:pPr>
            <a:endParaRPr/>
          </a:p>
        </p:txBody>
      </p:sp>
      <p:pic>
        <p:nvPicPr>
          <p:cNvPr id="317" name="Shape 317"/>
          <p:cNvPicPr preferRelativeResize="0"/>
          <p:nvPr/>
        </p:nvPicPr>
        <p:blipFill rotWithShape="1">
          <a:blip r:embed="rId4">
            <a:alphaModFix/>
          </a:blip>
          <a:srcRect l="12380" t="11468" r="13541" b="10002"/>
          <a:stretch/>
        </p:blipFill>
        <p:spPr>
          <a:xfrm>
            <a:off x="1516386" y="1864265"/>
            <a:ext cx="6059278" cy="48151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p:nvPr/>
        </p:nvSpPr>
        <p:spPr>
          <a:xfrm>
            <a:off x="962526" y="1146014"/>
            <a:ext cx="6833938" cy="3447098"/>
          </a:xfrm>
          <a:prstGeom prst="rect">
            <a:avLst/>
          </a:prstGeom>
          <a:noFill/>
          <a:ln>
            <a:noFill/>
          </a:ln>
        </p:spPr>
        <p:txBody>
          <a:bodyPr lIns="76797" tIns="38387" rIns="76797" bIns="38387" anchor="t" anchorCtr="0">
            <a:noAutofit/>
          </a:bodyPr>
          <a:lstStyle/>
          <a:p>
            <a:pPr>
              <a:buSzPct val="25000"/>
            </a:pPr>
            <a:r>
              <a:rPr lang="en-US" sz="3200">
                <a:solidFill>
                  <a:schemeClr val="lt1"/>
                </a:solidFill>
                <a:latin typeface="Calibri"/>
                <a:ea typeface="Calibri"/>
                <a:cs typeface="Calibri"/>
                <a:sym typeface="Calibri"/>
              </a:rPr>
              <a:t>Advocate Roles at NCI</a:t>
            </a:r>
          </a:p>
          <a:p>
            <a:endParaRPr sz="1500">
              <a:solidFill>
                <a:schemeClr val="lt1"/>
              </a:solidFill>
              <a:latin typeface="Calibri"/>
              <a:ea typeface="Calibri"/>
              <a:cs typeface="Calibri"/>
              <a:sym typeface="Calibri"/>
            </a:endParaRPr>
          </a:p>
          <a:p>
            <a:pPr marL="384045" indent="-384045">
              <a:buClr>
                <a:schemeClr val="lt1"/>
              </a:buClr>
              <a:buSzPct val="100000"/>
              <a:buFont typeface="Arial"/>
              <a:buChar char="•"/>
            </a:pPr>
            <a:r>
              <a:rPr lang="en-US" sz="2700">
                <a:solidFill>
                  <a:schemeClr val="lt1"/>
                </a:solidFill>
                <a:latin typeface="Calibri"/>
                <a:ea typeface="Calibri"/>
                <a:cs typeface="Calibri"/>
                <a:sym typeface="Calibri"/>
              </a:rPr>
              <a:t>Advocates bring a </a:t>
            </a:r>
            <a:r>
              <a:rPr lang="en-US" sz="2700">
                <a:solidFill>
                  <a:srgbClr val="FF0000"/>
                </a:solidFill>
                <a:latin typeface="Calibri"/>
                <a:ea typeface="Calibri"/>
                <a:cs typeface="Calibri"/>
                <a:sym typeface="Calibri"/>
              </a:rPr>
              <a:t>human face</a:t>
            </a:r>
            <a:r>
              <a:rPr lang="en-US" sz="2700">
                <a:solidFill>
                  <a:schemeClr val="lt1"/>
                </a:solidFill>
                <a:latin typeface="Calibri"/>
                <a:ea typeface="Calibri"/>
                <a:cs typeface="Calibri"/>
                <a:sym typeface="Calibri"/>
              </a:rPr>
              <a:t> to cancer research that reinforces the need to accelerate progress.</a:t>
            </a:r>
          </a:p>
          <a:p>
            <a:pPr marL="384045" indent="-384045">
              <a:buClr>
                <a:schemeClr val="lt1"/>
              </a:buClr>
              <a:buSzPct val="100000"/>
              <a:buFont typeface="Arial"/>
              <a:buChar char="•"/>
            </a:pPr>
            <a:r>
              <a:rPr lang="en-US" sz="2700">
                <a:solidFill>
                  <a:schemeClr val="lt1"/>
                </a:solidFill>
                <a:latin typeface="Calibri"/>
                <a:ea typeface="Calibri"/>
                <a:cs typeface="Calibri"/>
                <a:sym typeface="Calibri"/>
              </a:rPr>
              <a:t>Their involvement provides NCI staff with critical feedback and insight. There are four primary ways advocates engage in the NCI research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4000" b="1"/>
              <a:t>NCI: Research Advocacy Process</a:t>
            </a:r>
          </a:p>
        </p:txBody>
      </p:sp>
      <p:sp>
        <p:nvSpPr>
          <p:cNvPr id="330" name="Shape 330"/>
          <p:cNvSpPr/>
          <p:nvPr/>
        </p:nvSpPr>
        <p:spPr>
          <a:xfrm>
            <a:off x="2474842" y="3582955"/>
            <a:ext cx="6669161" cy="3275045"/>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lIns="76797" tIns="38387" rIns="76797" bIns="38387" anchor="ctr" anchorCtr="1">
            <a:noAutofit/>
          </a:bodyPr>
          <a:lstStyle/>
          <a:p>
            <a:pPr marL="96012" lvl="1" indent="-96012">
              <a:lnSpc>
                <a:spcPct val="75000"/>
              </a:lnSpc>
              <a:buClr>
                <a:schemeClr val="lt1"/>
              </a:buClr>
              <a:buSzPct val="100000"/>
              <a:buFont typeface="Calibri"/>
              <a:buChar char="•"/>
            </a:pPr>
            <a:r>
              <a:rPr lang="en-US" sz="2500" b="1" dirty="0">
                <a:solidFill>
                  <a:schemeClr val="lt1"/>
                </a:solidFill>
                <a:latin typeface="Calibri"/>
                <a:ea typeface="Calibri"/>
                <a:cs typeface="Calibri"/>
                <a:sym typeface="Calibri"/>
              </a:rPr>
              <a:t>Advise</a:t>
            </a:r>
          </a:p>
          <a:p>
            <a:pPr marL="96012" lvl="1" indent="-96012">
              <a:lnSpc>
                <a:spcPct val="75000"/>
              </a:lnSpc>
              <a:spcBef>
                <a:spcPts val="242"/>
              </a:spcBef>
              <a:buClr>
                <a:schemeClr val="lt1"/>
              </a:buClr>
            </a:pPr>
            <a:endParaRPr sz="1500" dirty="0">
              <a:solidFill>
                <a:schemeClr val="lt1"/>
              </a:solidFill>
              <a:latin typeface="Calibri"/>
              <a:ea typeface="Calibri"/>
              <a:cs typeface="Calibri"/>
              <a:sym typeface="Calibri"/>
            </a:endParaRPr>
          </a:p>
          <a:p>
            <a:pPr marL="96012" lvl="1" indent="-96012">
              <a:lnSpc>
                <a:spcPct val="75000"/>
              </a:lnSpc>
              <a:spcBef>
                <a:spcPts val="150"/>
              </a:spcBef>
              <a:buClr>
                <a:schemeClr val="lt1"/>
              </a:buClr>
              <a:buSzPct val="100000"/>
              <a:buFont typeface="Calibri"/>
              <a:buChar char="•"/>
            </a:pPr>
            <a:r>
              <a:rPr lang="en-US" sz="2500" b="1" dirty="0">
                <a:solidFill>
                  <a:schemeClr val="lt1"/>
                </a:solidFill>
                <a:latin typeface="Calibri"/>
                <a:ea typeface="Calibri"/>
                <a:cs typeface="Calibri"/>
                <a:sym typeface="Calibri"/>
              </a:rPr>
              <a:t>Design</a:t>
            </a:r>
          </a:p>
          <a:p>
            <a:pPr marL="96012" lvl="1" indent="-96012">
              <a:lnSpc>
                <a:spcPct val="75000"/>
              </a:lnSpc>
              <a:spcBef>
                <a:spcPts val="242"/>
              </a:spcBef>
              <a:buClr>
                <a:schemeClr val="lt1"/>
              </a:buClr>
            </a:pPr>
            <a:endParaRPr sz="1500" dirty="0">
              <a:solidFill>
                <a:schemeClr val="lt1"/>
              </a:solidFill>
              <a:latin typeface="Calibri"/>
              <a:ea typeface="Calibri"/>
              <a:cs typeface="Calibri"/>
              <a:sym typeface="Calibri"/>
            </a:endParaRPr>
          </a:p>
          <a:p>
            <a:pPr marL="96012" lvl="1" indent="-96012">
              <a:lnSpc>
                <a:spcPct val="75000"/>
              </a:lnSpc>
              <a:spcBef>
                <a:spcPts val="150"/>
              </a:spcBef>
              <a:buClr>
                <a:schemeClr val="lt1"/>
              </a:buClr>
              <a:buSzPct val="100000"/>
              <a:buFont typeface="Calibri"/>
              <a:buChar char="•"/>
            </a:pPr>
            <a:r>
              <a:rPr lang="en-US" sz="2500" b="1" dirty="0">
                <a:solidFill>
                  <a:schemeClr val="lt1"/>
                </a:solidFill>
                <a:latin typeface="Calibri"/>
                <a:ea typeface="Calibri"/>
                <a:cs typeface="Calibri"/>
                <a:sym typeface="Calibri"/>
              </a:rPr>
              <a:t>Review</a:t>
            </a:r>
          </a:p>
          <a:p>
            <a:pPr marL="96012" lvl="1" indent="-96012">
              <a:lnSpc>
                <a:spcPct val="75000"/>
              </a:lnSpc>
              <a:spcBef>
                <a:spcPts val="242"/>
              </a:spcBef>
              <a:buClr>
                <a:schemeClr val="lt1"/>
              </a:buClr>
            </a:pPr>
            <a:endParaRPr sz="1500" dirty="0">
              <a:solidFill>
                <a:schemeClr val="lt1"/>
              </a:solidFill>
              <a:latin typeface="Calibri"/>
              <a:ea typeface="Calibri"/>
              <a:cs typeface="Calibri"/>
              <a:sym typeface="Calibri"/>
            </a:endParaRPr>
          </a:p>
          <a:p>
            <a:pPr marL="96012" lvl="1" indent="-96012">
              <a:lnSpc>
                <a:spcPct val="75000"/>
              </a:lnSpc>
              <a:spcBef>
                <a:spcPts val="150"/>
              </a:spcBef>
              <a:buClr>
                <a:schemeClr val="lt1"/>
              </a:buClr>
              <a:buSzPct val="100000"/>
              <a:buFont typeface="Calibri"/>
              <a:buChar char="•"/>
            </a:pPr>
            <a:r>
              <a:rPr lang="en-US" sz="2500" b="1" dirty="0">
                <a:solidFill>
                  <a:schemeClr val="lt1"/>
                </a:solidFill>
                <a:latin typeface="Calibri"/>
                <a:ea typeface="Calibri"/>
                <a:cs typeface="Calibri"/>
                <a:sym typeface="Calibri"/>
              </a:rPr>
              <a:t>Disseminate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NCI Research Advocate Requirements</a:t>
            </a:r>
          </a:p>
        </p:txBody>
      </p:sp>
      <p:sp>
        <p:nvSpPr>
          <p:cNvPr id="337" name="Shape 337"/>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indent="-240028">
              <a:lnSpc>
                <a:spcPct val="80000"/>
              </a:lnSpc>
              <a:spcAft>
                <a:spcPts val="0"/>
              </a:spcAft>
              <a:buSzPct val="99107"/>
              <a:buNone/>
            </a:pPr>
            <a:endParaRPr sz="2200"/>
          </a:p>
          <a:p>
            <a:pPr indent="-240028">
              <a:lnSpc>
                <a:spcPct val="80000"/>
              </a:lnSpc>
              <a:spcBef>
                <a:spcPts val="840"/>
              </a:spcBef>
              <a:spcAft>
                <a:spcPts val="0"/>
              </a:spcAft>
              <a:buSzPct val="101156"/>
            </a:pPr>
            <a:r>
              <a:rPr lang="en-US" sz="2700"/>
              <a:t>At least 2 years of involvement with cancer research-related activities</a:t>
            </a:r>
          </a:p>
          <a:p>
            <a:pPr indent="-240028">
              <a:lnSpc>
                <a:spcPct val="80000"/>
              </a:lnSpc>
              <a:spcBef>
                <a:spcPts val="840"/>
              </a:spcBef>
              <a:spcAft>
                <a:spcPts val="0"/>
              </a:spcAft>
              <a:buSzPct val="101156"/>
            </a:pPr>
            <a:r>
              <a:rPr lang="en-US" sz="2700"/>
              <a:t>Personal experience with cancer</a:t>
            </a:r>
          </a:p>
          <a:p>
            <a:pPr indent="-240028">
              <a:lnSpc>
                <a:spcPct val="80000"/>
              </a:lnSpc>
              <a:spcBef>
                <a:spcPts val="840"/>
              </a:spcBef>
              <a:spcAft>
                <a:spcPts val="0"/>
              </a:spcAft>
              <a:buSzPct val="101156"/>
            </a:pPr>
            <a:r>
              <a:rPr lang="en-US" sz="2700"/>
              <a:t>Ability to express a “collective patient perspective”</a:t>
            </a:r>
          </a:p>
          <a:p>
            <a:pPr indent="-240028">
              <a:lnSpc>
                <a:spcPct val="80000"/>
              </a:lnSpc>
              <a:spcBef>
                <a:spcPts val="840"/>
              </a:spcBef>
              <a:spcAft>
                <a:spcPts val="0"/>
              </a:spcAft>
              <a:buSzPct val="101156"/>
            </a:pPr>
            <a:r>
              <a:rPr lang="en-US" sz="2700"/>
              <a:t>Residency in the United States</a:t>
            </a:r>
          </a:p>
          <a:p>
            <a:pPr indent="-240028">
              <a:lnSpc>
                <a:spcPct val="80000"/>
              </a:lnSpc>
              <a:spcBef>
                <a:spcPts val="840"/>
              </a:spcBef>
              <a:spcAft>
                <a:spcPts val="0"/>
              </a:spcAft>
              <a:buSzPct val="101156"/>
            </a:pPr>
            <a:r>
              <a:rPr lang="en-US" sz="2700"/>
              <a:t>Fluency in English</a:t>
            </a:r>
          </a:p>
          <a:p>
            <a:pPr indent="-240028">
              <a:lnSpc>
                <a:spcPct val="80000"/>
              </a:lnSpc>
              <a:spcBef>
                <a:spcPts val="840"/>
              </a:spcBef>
              <a:spcAft>
                <a:spcPts val="0"/>
              </a:spcAft>
              <a:buSzPct val="97941"/>
              <a:buNone/>
            </a:pPr>
            <a:endParaRPr/>
          </a:p>
          <a:p>
            <a:pPr indent="-240028">
              <a:lnSpc>
                <a:spcPct val="80000"/>
              </a:lnSpc>
              <a:spcBef>
                <a:spcPts val="840"/>
              </a:spcBef>
              <a:spcAft>
                <a:spcPts val="0"/>
              </a:spcAft>
              <a:buSzPct val="97941"/>
              <a:buNone/>
            </a:pPr>
            <a:endParaRPr/>
          </a:p>
          <a:p>
            <a:pPr indent="-240028">
              <a:lnSpc>
                <a:spcPct val="80000"/>
              </a:lnSpc>
              <a:spcBef>
                <a:spcPts val="840"/>
              </a:spcBef>
              <a:spcAft>
                <a:spcPts val="0"/>
              </a:spcAft>
              <a:buSzPct val="97941"/>
              <a:buNone/>
            </a:pPr>
            <a:endParaRPr/>
          </a:p>
          <a:p>
            <a:pPr indent="-240028">
              <a:lnSpc>
                <a:spcPct val="80000"/>
              </a:lnSpc>
              <a:spcBef>
                <a:spcPts val="840"/>
              </a:spcBef>
              <a:spcAft>
                <a:spcPts val="0"/>
              </a:spcAft>
              <a:buSzPct val="97941"/>
              <a:buNone/>
            </a:pPr>
            <a:endParaRPr/>
          </a:p>
        </p:txBody>
      </p:sp>
      <p:pic>
        <p:nvPicPr>
          <p:cNvPr id="338" name="Shape 338"/>
          <p:cNvPicPr preferRelativeResize="0"/>
          <p:nvPr/>
        </p:nvPicPr>
        <p:blipFill rotWithShape="1">
          <a:blip r:embed="rId3">
            <a:alphaModFix/>
          </a:blip>
          <a:srcRect/>
          <a:stretch/>
        </p:blipFill>
        <p:spPr>
          <a:xfrm>
            <a:off x="6167550" y="4212265"/>
            <a:ext cx="2976450" cy="26457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Become an NCI Research Advocate</a:t>
            </a:r>
          </a:p>
        </p:txBody>
      </p:sp>
      <p:sp>
        <p:nvSpPr>
          <p:cNvPr id="345" name="Shape 345"/>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indent="-240028">
              <a:spcAft>
                <a:spcPts val="0"/>
              </a:spcAft>
            </a:pPr>
            <a:r>
              <a:rPr lang="en-US" sz="2500"/>
              <a:t>Create</a:t>
            </a:r>
          </a:p>
          <a:p>
            <a:pPr indent="-240028">
              <a:spcBef>
                <a:spcPts val="840"/>
              </a:spcBef>
              <a:spcAft>
                <a:spcPts val="0"/>
              </a:spcAft>
            </a:pPr>
            <a:r>
              <a:rPr lang="en-US" sz="2500"/>
              <a:t>Select</a:t>
            </a:r>
          </a:p>
          <a:p>
            <a:pPr indent="-240028">
              <a:spcBef>
                <a:spcPts val="840"/>
              </a:spcBef>
              <a:spcAft>
                <a:spcPts val="0"/>
              </a:spcAft>
            </a:pPr>
            <a:r>
              <a:rPr lang="en-US" sz="2500"/>
              <a:t>Prepare</a:t>
            </a:r>
          </a:p>
          <a:p>
            <a:pPr indent="-240028">
              <a:spcBef>
                <a:spcPts val="840"/>
              </a:spcBef>
              <a:spcAft>
                <a:spcPts val="0"/>
              </a:spcAft>
            </a:pPr>
            <a:r>
              <a:rPr lang="en-US" sz="2500"/>
              <a:t>Participate</a:t>
            </a:r>
          </a:p>
          <a:p>
            <a:pPr indent="-240028">
              <a:spcBef>
                <a:spcPts val="840"/>
              </a:spcBef>
              <a:spcAft>
                <a:spcPts val="0"/>
              </a:spcAft>
            </a:pPr>
            <a:r>
              <a:rPr lang="en-US" sz="2500"/>
              <a:t>Evaluate</a:t>
            </a:r>
          </a:p>
        </p:txBody>
      </p:sp>
      <p:pic>
        <p:nvPicPr>
          <p:cNvPr id="346" name="Shape 346"/>
          <p:cNvPicPr preferRelativeResize="0"/>
          <p:nvPr/>
        </p:nvPicPr>
        <p:blipFill rotWithShape="1">
          <a:blip r:embed="rId3">
            <a:alphaModFix/>
          </a:blip>
          <a:srcRect/>
          <a:stretch/>
        </p:blipFill>
        <p:spPr>
          <a:xfrm>
            <a:off x="4805975" y="2519975"/>
            <a:ext cx="4338025" cy="4338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514350" y="2142067"/>
            <a:ext cx="7598570" cy="3649133"/>
          </a:xfrm>
          <a:prstGeom prst="rect">
            <a:avLst/>
          </a:prstGeom>
          <a:noFill/>
          <a:ln>
            <a:noFill/>
          </a:ln>
        </p:spPr>
        <p:txBody>
          <a:bodyPr lIns="76797" tIns="38387" rIns="76797" bIns="38387" anchor="t" anchorCtr="0">
            <a:noAutofit/>
          </a:bodyPr>
          <a:lstStyle/>
          <a:p>
            <a:pPr marL="0" indent="0">
              <a:spcAft>
                <a:spcPts val="0"/>
              </a:spcAft>
              <a:buSzPct val="25000"/>
              <a:buNone/>
            </a:pPr>
            <a:endParaRPr/>
          </a:p>
          <a:p>
            <a:pPr marL="0" indent="0">
              <a:spcBef>
                <a:spcPts val="840"/>
              </a:spcBef>
              <a:spcAft>
                <a:spcPts val="0"/>
              </a:spcAft>
              <a:buSzPct val="25000"/>
              <a:buNone/>
            </a:pPr>
            <a:endParaRPr/>
          </a:p>
          <a:p>
            <a:pPr marL="0" indent="0">
              <a:spcBef>
                <a:spcPts val="840"/>
              </a:spcBef>
              <a:spcAft>
                <a:spcPts val="0"/>
              </a:spcAft>
              <a:buSzPct val="25000"/>
              <a:buNone/>
            </a:pPr>
            <a:endParaRPr/>
          </a:p>
        </p:txBody>
      </p:sp>
      <p:pic>
        <p:nvPicPr>
          <p:cNvPr id="353" name="Shape 353"/>
          <p:cNvPicPr preferRelativeResize="0"/>
          <p:nvPr/>
        </p:nvPicPr>
        <p:blipFill rotWithShape="1">
          <a:blip r:embed="rId3">
            <a:alphaModFix/>
          </a:blip>
          <a:srcRect t="7717" b="12435"/>
          <a:stretch/>
        </p:blipFill>
        <p:spPr>
          <a:xfrm>
            <a:off x="312554" y="1182757"/>
            <a:ext cx="8587733" cy="50408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NCI Office of Advocacy Relations</a:t>
            </a:r>
          </a:p>
        </p:txBody>
      </p:sp>
      <p:sp>
        <p:nvSpPr>
          <p:cNvPr id="360" name="Shape 360"/>
          <p:cNvSpPr txBox="1">
            <a:spLocks noGrp="1"/>
          </p:cNvSpPr>
          <p:nvPr>
            <p:ph type="body" idx="1"/>
          </p:nvPr>
        </p:nvSpPr>
        <p:spPr>
          <a:xfrm>
            <a:off x="514350" y="2142067"/>
            <a:ext cx="7598570" cy="3649133"/>
          </a:xfrm>
          <a:prstGeom prst="rect">
            <a:avLst/>
          </a:prstGeom>
          <a:noFill/>
          <a:ln>
            <a:noFill/>
          </a:ln>
        </p:spPr>
        <p:txBody>
          <a:bodyPr lIns="76797" tIns="38387" rIns="76797" bIns="38387" anchor="t" anchorCtr="0">
            <a:noAutofit/>
          </a:bodyPr>
          <a:lstStyle/>
          <a:p>
            <a:pPr marL="0" indent="0">
              <a:spcAft>
                <a:spcPts val="0"/>
              </a:spcAft>
              <a:buSzPct val="25000"/>
              <a:buNone/>
            </a:pPr>
            <a:endParaRPr/>
          </a:p>
          <a:p>
            <a:pPr marL="0" indent="0">
              <a:spcBef>
                <a:spcPts val="840"/>
              </a:spcBef>
              <a:spcAft>
                <a:spcPts val="0"/>
              </a:spcAft>
              <a:buSzPct val="25000"/>
              <a:buNone/>
            </a:pPr>
            <a:endParaRPr/>
          </a:p>
          <a:p>
            <a:pPr marL="0" indent="0">
              <a:spcBef>
                <a:spcPts val="840"/>
              </a:spcBef>
              <a:spcAft>
                <a:spcPts val="0"/>
              </a:spcAft>
              <a:buSzPct val="25000"/>
              <a:buNone/>
            </a:pPr>
            <a:endParaRPr/>
          </a:p>
        </p:txBody>
      </p:sp>
      <p:pic>
        <p:nvPicPr>
          <p:cNvPr id="361" name="Shape 361"/>
          <p:cNvPicPr preferRelativeResize="0"/>
          <p:nvPr/>
        </p:nvPicPr>
        <p:blipFill rotWithShape="1">
          <a:blip r:embed="rId3">
            <a:alphaModFix/>
          </a:blip>
          <a:srcRect l="43413" t="21492" r="2191" b="9375"/>
          <a:stretch/>
        </p:blipFill>
        <p:spPr>
          <a:xfrm>
            <a:off x="4922714" y="2996191"/>
            <a:ext cx="3784088" cy="3486103"/>
          </a:xfrm>
          <a:prstGeom prst="rect">
            <a:avLst/>
          </a:prstGeom>
          <a:noFill/>
          <a:ln>
            <a:noFill/>
          </a:ln>
        </p:spPr>
      </p:pic>
      <p:sp>
        <p:nvSpPr>
          <p:cNvPr id="362" name="Shape 362"/>
          <p:cNvSpPr txBox="1"/>
          <p:nvPr/>
        </p:nvSpPr>
        <p:spPr>
          <a:xfrm>
            <a:off x="565570" y="2996192"/>
            <a:ext cx="4167355" cy="1738938"/>
          </a:xfrm>
          <a:prstGeom prst="rect">
            <a:avLst/>
          </a:prstGeom>
          <a:noFill/>
          <a:ln>
            <a:noFill/>
          </a:ln>
        </p:spPr>
        <p:txBody>
          <a:bodyPr lIns="76797" tIns="38387" rIns="76797" bIns="38387" anchor="t" anchorCtr="0">
            <a:noAutofit/>
          </a:bodyPr>
          <a:lstStyle/>
          <a:p>
            <a:pPr algn="ctr">
              <a:lnSpc>
                <a:spcPct val="120000"/>
              </a:lnSpc>
              <a:buSzPct val="25000"/>
            </a:pPr>
            <a:r>
              <a:rPr lang="en-US" sz="2500" b="1">
                <a:solidFill>
                  <a:schemeClr val="lt1"/>
                </a:solidFill>
                <a:latin typeface="Calibri"/>
                <a:ea typeface="Calibri"/>
                <a:cs typeface="Calibri"/>
                <a:sym typeface="Calibri"/>
              </a:rPr>
              <a:t>Phone:  </a:t>
            </a:r>
            <a:r>
              <a:rPr lang="en-US" sz="2500">
                <a:solidFill>
                  <a:schemeClr val="lt1"/>
                </a:solidFill>
                <a:latin typeface="Calibri"/>
                <a:ea typeface="Calibri"/>
                <a:cs typeface="Calibri"/>
                <a:sym typeface="Calibri"/>
              </a:rPr>
              <a:t>301-594-3194</a:t>
            </a:r>
          </a:p>
          <a:p>
            <a:pPr algn="ctr">
              <a:lnSpc>
                <a:spcPct val="120000"/>
              </a:lnSpc>
              <a:buSzPct val="25000"/>
            </a:pPr>
            <a:r>
              <a:rPr lang="en-US" sz="2500" b="1">
                <a:solidFill>
                  <a:schemeClr val="lt1"/>
                </a:solidFill>
                <a:latin typeface="Calibri"/>
                <a:ea typeface="Calibri"/>
                <a:cs typeface="Calibri"/>
                <a:sym typeface="Calibri"/>
              </a:rPr>
              <a:t>Email:  </a:t>
            </a:r>
            <a:r>
              <a:rPr lang="en-US" sz="2500">
                <a:solidFill>
                  <a:schemeClr val="lt1"/>
                </a:solidFill>
                <a:latin typeface="Calibri"/>
                <a:ea typeface="Calibri"/>
                <a:cs typeface="Calibri"/>
                <a:sym typeface="Calibri"/>
              </a:rPr>
              <a:t>NCIadvocacy@nih.gov</a:t>
            </a:r>
          </a:p>
          <a:p>
            <a:pPr algn="ctr">
              <a:lnSpc>
                <a:spcPct val="120000"/>
              </a:lnSpc>
              <a:buSzPct val="25000"/>
            </a:pPr>
            <a:r>
              <a:rPr lang="en-US" sz="2500" b="1">
                <a:solidFill>
                  <a:schemeClr val="lt1"/>
                </a:solidFill>
                <a:latin typeface="Calibri"/>
                <a:ea typeface="Calibri"/>
                <a:cs typeface="Calibri"/>
                <a:sym typeface="Calibri"/>
              </a:rPr>
              <a:t>Web:  </a:t>
            </a:r>
            <a:r>
              <a:rPr lang="en-US" sz="2500">
                <a:solidFill>
                  <a:schemeClr val="lt1"/>
                </a:solidFill>
                <a:latin typeface="Calibri"/>
                <a:ea typeface="Calibri"/>
                <a:cs typeface="Calibri"/>
                <a:sym typeface="Calibri"/>
              </a:rPr>
              <a:t>www.advocacy.cancer.gov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lgn="ctr">
              <a:buSzPct val="25000"/>
            </a:pPr>
            <a:r>
              <a:rPr lang="en-US" sz="3800" b="1"/>
              <a:t>Questions?</a:t>
            </a:r>
          </a:p>
        </p:txBody>
      </p:sp>
      <p:sp>
        <p:nvSpPr>
          <p:cNvPr id="369" name="Shape 369"/>
          <p:cNvSpPr txBox="1">
            <a:spLocks noGrp="1"/>
          </p:cNvSpPr>
          <p:nvPr>
            <p:ph type="body" idx="1"/>
          </p:nvPr>
        </p:nvSpPr>
        <p:spPr>
          <a:xfrm>
            <a:off x="529233" y="1719470"/>
            <a:ext cx="8103150" cy="4868180"/>
          </a:xfrm>
          <a:prstGeom prst="rect">
            <a:avLst/>
          </a:prstGeom>
          <a:noFill/>
          <a:ln>
            <a:noFill/>
          </a:ln>
        </p:spPr>
        <p:txBody>
          <a:bodyPr lIns="76797" tIns="38387" rIns="76797" bIns="38387" anchor="ctr" anchorCtr="0">
            <a:noAutofit/>
          </a:bodyPr>
          <a:lstStyle/>
          <a:p>
            <a:pPr marL="0" indent="0">
              <a:lnSpc>
                <a:spcPct val="80000"/>
              </a:lnSpc>
              <a:spcAft>
                <a:spcPts val="0"/>
              </a:spcAft>
              <a:buSzPct val="25000"/>
              <a:buNone/>
            </a:pPr>
            <a:endParaRPr sz="13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1800" i="1" dirty="0"/>
          </a:p>
          <a:p>
            <a:pPr marL="0" indent="0" algn="ctr">
              <a:lnSpc>
                <a:spcPct val="80000"/>
              </a:lnSpc>
              <a:spcBef>
                <a:spcPts val="840"/>
              </a:spcBef>
              <a:spcAft>
                <a:spcPts val="0"/>
              </a:spcAft>
              <a:buSzPct val="25000"/>
              <a:buNone/>
            </a:pPr>
            <a:endParaRPr sz="2200" dirty="0"/>
          </a:p>
          <a:p>
            <a:pPr marL="0" indent="0" algn="ctr">
              <a:lnSpc>
                <a:spcPct val="80000"/>
              </a:lnSpc>
              <a:spcBef>
                <a:spcPts val="840"/>
              </a:spcBef>
              <a:spcAft>
                <a:spcPts val="0"/>
              </a:spcAft>
              <a:buSzPct val="25000"/>
              <a:buNone/>
            </a:pPr>
            <a:r>
              <a:rPr lang="en-US" sz="3000" dirty="0"/>
              <a:t>Phone: (202) 223-4000</a:t>
            </a:r>
          </a:p>
          <a:p>
            <a:pPr marL="0" indent="0" algn="ctr">
              <a:lnSpc>
                <a:spcPct val="80000"/>
              </a:lnSpc>
              <a:spcBef>
                <a:spcPts val="840"/>
              </a:spcBef>
              <a:spcAft>
                <a:spcPts val="0"/>
              </a:spcAft>
              <a:buSzPct val="25000"/>
              <a:buNone/>
            </a:pPr>
            <a:r>
              <a:rPr lang="en-US" sz="3000" dirty="0"/>
              <a:t>Jack Mitchell:  </a:t>
            </a:r>
            <a:r>
              <a:rPr lang="en-US" sz="3000" u="sng" dirty="0">
                <a:solidFill>
                  <a:schemeClr val="hlink"/>
                </a:solidFill>
                <a:hlinkClick r:id="rId3"/>
              </a:rPr>
              <a:t>jm@center4research.org</a:t>
            </a:r>
          </a:p>
          <a:p>
            <a:pPr marL="0" indent="0" algn="ctr">
              <a:lnSpc>
                <a:spcPct val="80000"/>
              </a:lnSpc>
              <a:spcBef>
                <a:spcPts val="840"/>
              </a:spcBef>
              <a:spcAft>
                <a:spcPts val="0"/>
              </a:spcAft>
              <a:buSzPct val="25000"/>
              <a:buNone/>
            </a:pPr>
            <a:endParaRPr sz="3000" dirty="0"/>
          </a:p>
          <a:p>
            <a:pPr marL="0" indent="0">
              <a:lnSpc>
                <a:spcPct val="80000"/>
              </a:lnSpc>
              <a:spcBef>
                <a:spcPts val="840"/>
              </a:spcBef>
              <a:spcAft>
                <a:spcPts val="0"/>
              </a:spcAft>
              <a:buSzPct val="25000"/>
              <a:buNone/>
            </a:pPr>
            <a:endParaRPr sz="1300" dirty="0"/>
          </a:p>
          <a:p>
            <a:pPr marL="0" indent="0">
              <a:lnSpc>
                <a:spcPct val="80000"/>
              </a:lnSpc>
              <a:spcBef>
                <a:spcPts val="840"/>
              </a:spcBef>
              <a:spcAft>
                <a:spcPts val="0"/>
              </a:spcAft>
              <a:buSzPct val="25000"/>
              <a:buNone/>
            </a:pPr>
            <a:endParaRPr sz="1300" i="1" dirty="0"/>
          </a:p>
          <a:p>
            <a:pPr marL="0" indent="0">
              <a:lnSpc>
                <a:spcPct val="80000"/>
              </a:lnSpc>
              <a:spcBef>
                <a:spcPts val="840"/>
              </a:spcBef>
              <a:spcAft>
                <a:spcPts val="0"/>
              </a:spcAft>
              <a:buSzPct val="25000"/>
              <a:buNone/>
            </a:pPr>
            <a:endParaRPr sz="1300" i="1" dirty="0"/>
          </a:p>
          <a:p>
            <a:pPr marL="0" indent="0">
              <a:lnSpc>
                <a:spcPct val="80000"/>
              </a:lnSpc>
              <a:spcBef>
                <a:spcPts val="840"/>
              </a:spcBef>
              <a:spcAft>
                <a:spcPts val="0"/>
              </a:spcAft>
              <a:buSzPct val="25000"/>
              <a:buNone/>
            </a:pPr>
            <a:endParaRPr sz="1300" i="1" dirty="0"/>
          </a:p>
          <a:p>
            <a:pPr marL="0" indent="0">
              <a:lnSpc>
                <a:spcPct val="80000"/>
              </a:lnSpc>
              <a:spcBef>
                <a:spcPts val="840"/>
              </a:spcBef>
              <a:spcAft>
                <a:spcPts val="0"/>
              </a:spcAft>
              <a:buSzPct val="25000"/>
              <a:buNone/>
            </a:pPr>
            <a:endParaRPr sz="1300" i="1" dirty="0"/>
          </a:p>
          <a:p>
            <a:pPr marL="0" indent="0">
              <a:lnSpc>
                <a:spcPct val="80000"/>
              </a:lnSpc>
              <a:spcBef>
                <a:spcPts val="840"/>
              </a:spcBef>
              <a:spcAft>
                <a:spcPts val="0"/>
              </a:spcAft>
              <a:buSzPct val="25000"/>
              <a:buNone/>
            </a:pPr>
            <a:endParaRPr sz="1300" i="1" dirty="0"/>
          </a:p>
        </p:txBody>
      </p:sp>
      <p:pic>
        <p:nvPicPr>
          <p:cNvPr id="370" name="Shape 370" descr="http://center4research.org/newsite/wp-content/uploads/2014/10/NCHR1.jpg"/>
          <p:cNvPicPr preferRelativeResize="0"/>
          <p:nvPr/>
        </p:nvPicPr>
        <p:blipFill rotWithShape="1">
          <a:blip r:embed="rId4">
            <a:alphaModFix/>
          </a:blip>
          <a:srcRect/>
          <a:stretch/>
        </p:blipFill>
        <p:spPr>
          <a:xfrm>
            <a:off x="2411016" y="2524539"/>
            <a:ext cx="4321968" cy="13679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Finding Opportunities</a:t>
            </a:r>
          </a:p>
        </p:txBody>
      </p:sp>
      <p:sp>
        <p:nvSpPr>
          <p:cNvPr id="165" name="Shape 165"/>
          <p:cNvSpPr txBox="1">
            <a:spLocks noGrp="1"/>
          </p:cNvSpPr>
          <p:nvPr>
            <p:ph type="body" idx="1"/>
          </p:nvPr>
        </p:nvSpPr>
        <p:spPr>
          <a:xfrm>
            <a:off x="514350" y="2142069"/>
            <a:ext cx="7598570" cy="4465423"/>
          </a:xfrm>
          <a:prstGeom prst="rect">
            <a:avLst/>
          </a:prstGeom>
          <a:noFill/>
          <a:ln>
            <a:noFill/>
          </a:ln>
        </p:spPr>
        <p:txBody>
          <a:bodyPr lIns="76797" tIns="38387" rIns="76797" bIns="38387" anchor="ctr" anchorCtr="0">
            <a:noAutofit/>
          </a:bodyPr>
          <a:lstStyle/>
          <a:p>
            <a:pPr indent="-240028">
              <a:lnSpc>
                <a:spcPct val="80000"/>
              </a:lnSpc>
              <a:spcAft>
                <a:spcPts val="0"/>
              </a:spcAft>
              <a:buSzPct val="99107"/>
              <a:buNone/>
            </a:pPr>
            <a:endParaRPr sz="2200"/>
          </a:p>
          <a:p>
            <a:pPr indent="-240028">
              <a:lnSpc>
                <a:spcPct val="80000"/>
              </a:lnSpc>
              <a:spcBef>
                <a:spcPts val="840"/>
              </a:spcBef>
              <a:spcAft>
                <a:spcPts val="0"/>
              </a:spcAft>
              <a:buSzPct val="99107"/>
            </a:pPr>
            <a:r>
              <a:rPr lang="en-US" sz="2200"/>
              <a:t>Federal Register:   </a:t>
            </a:r>
            <a:r>
              <a:rPr lang="en-US" sz="2200" u="sng">
                <a:solidFill>
                  <a:schemeClr val="hlink"/>
                </a:solidFill>
                <a:hlinkClick r:id="rId3"/>
              </a:rPr>
              <a:t>https://www.federalregister.gov/</a:t>
            </a:r>
          </a:p>
          <a:p>
            <a:pPr lvl="1" indent="-240028">
              <a:lnSpc>
                <a:spcPct val="80000"/>
              </a:lnSpc>
              <a:spcBef>
                <a:spcPts val="840"/>
              </a:spcBef>
              <a:spcAft>
                <a:spcPts val="0"/>
              </a:spcAft>
              <a:buSzPct val="99615"/>
            </a:pPr>
            <a:r>
              <a:rPr lang="en-US" sz="2200" u="sng"/>
              <a:t>Sign-up for  email alerts from Federal Register</a:t>
            </a:r>
          </a:p>
          <a:p>
            <a:pPr indent="-240028">
              <a:lnSpc>
                <a:spcPct val="80000"/>
              </a:lnSpc>
              <a:spcBef>
                <a:spcPts val="840"/>
              </a:spcBef>
              <a:spcAft>
                <a:spcPts val="0"/>
              </a:spcAft>
              <a:buSzPct val="99107"/>
            </a:pPr>
            <a:r>
              <a:rPr lang="en-US" sz="2200" b="1"/>
              <a:t>FDA email updates (Daily Digest Bulletin): </a:t>
            </a:r>
            <a:r>
              <a:rPr lang="en-US" sz="2200" b="1" u="sng">
                <a:solidFill>
                  <a:schemeClr val="hlink"/>
                </a:solidFill>
                <a:hlinkClick r:id="rId4"/>
              </a:rPr>
              <a:t>https://service.govdelivery.com/accounts/USFDA/subscriber/new?topic_id=USFDA_62</a:t>
            </a:r>
          </a:p>
          <a:p>
            <a:pPr indent="-240028">
              <a:lnSpc>
                <a:spcPct val="80000"/>
              </a:lnSpc>
              <a:spcBef>
                <a:spcPts val="840"/>
              </a:spcBef>
              <a:spcAft>
                <a:spcPts val="0"/>
              </a:spcAft>
              <a:buSzPct val="99107"/>
            </a:pPr>
            <a:r>
              <a:rPr lang="en-US" sz="2200"/>
              <a:t>FDA Patient Network:  </a:t>
            </a:r>
            <a:r>
              <a:rPr lang="en-US" sz="2200" u="sng">
                <a:solidFill>
                  <a:schemeClr val="hlink"/>
                </a:solidFill>
                <a:hlinkClick r:id="rId5"/>
              </a:rPr>
              <a:t>http://www.fda.gov/ForPatients/default.htm</a:t>
            </a:r>
            <a:r>
              <a:rPr lang="en-US" sz="2200"/>
              <a:t> </a:t>
            </a:r>
          </a:p>
          <a:p>
            <a:pPr indent="-240028">
              <a:lnSpc>
                <a:spcPct val="80000"/>
              </a:lnSpc>
              <a:spcBef>
                <a:spcPts val="840"/>
              </a:spcBef>
              <a:spcAft>
                <a:spcPts val="0"/>
              </a:spcAft>
              <a:buSzPct val="99107"/>
            </a:pPr>
            <a:r>
              <a:rPr lang="en-US" sz="2200"/>
              <a:t>Patient Representative:  </a:t>
            </a:r>
            <a:r>
              <a:rPr lang="en-US" sz="2200" u="sng">
                <a:solidFill>
                  <a:schemeClr val="hlink"/>
                </a:solidFill>
                <a:hlinkClick r:id="rId6"/>
              </a:rPr>
              <a:t>http://www.fda.gov/ForPatients/About/ucm412709.htm</a:t>
            </a:r>
            <a:r>
              <a:rPr lang="en-US" sz="2200"/>
              <a:t> </a:t>
            </a:r>
          </a:p>
          <a:p>
            <a:pPr marL="0" indent="0">
              <a:lnSpc>
                <a:spcPct val="80000"/>
              </a:lnSpc>
              <a:spcBef>
                <a:spcPts val="840"/>
              </a:spcBef>
              <a:spcAft>
                <a:spcPts val="0"/>
              </a:spcAft>
              <a:buSzPct val="25000"/>
              <a:buNone/>
            </a:pPr>
            <a:endParaRPr/>
          </a:p>
          <a:p>
            <a:pPr marL="0" indent="0">
              <a:lnSpc>
                <a:spcPct val="80000"/>
              </a:lnSpc>
              <a:spcBef>
                <a:spcPts val="840"/>
              </a:spcBef>
              <a:spcAft>
                <a:spcPts val="0"/>
              </a:spcAft>
              <a:buSzPct val="25000"/>
              <a:buNone/>
            </a:pPr>
            <a:endParaRPr/>
          </a:p>
        </p:txBody>
      </p:sp>
      <p:pic>
        <p:nvPicPr>
          <p:cNvPr id="166" name="Shape 166"/>
          <p:cNvPicPr preferRelativeResize="0"/>
          <p:nvPr/>
        </p:nvPicPr>
        <p:blipFill rotWithShape="1">
          <a:blip r:embed="rId7">
            <a:alphaModFix/>
          </a:blip>
          <a:srcRect/>
          <a:stretch/>
        </p:blipFill>
        <p:spPr>
          <a:xfrm>
            <a:off x="6221523" y="318052"/>
            <a:ext cx="2719858" cy="2203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Oral Public Comments</a:t>
            </a:r>
          </a:p>
        </p:txBody>
      </p:sp>
      <p:sp>
        <p:nvSpPr>
          <p:cNvPr id="173" name="Shape 173"/>
          <p:cNvSpPr txBox="1">
            <a:spLocks noGrp="1"/>
          </p:cNvSpPr>
          <p:nvPr>
            <p:ph type="body" idx="1"/>
          </p:nvPr>
        </p:nvSpPr>
        <p:spPr>
          <a:xfrm>
            <a:off x="514350" y="2142067"/>
            <a:ext cx="7598570" cy="4366213"/>
          </a:xfrm>
          <a:prstGeom prst="rect">
            <a:avLst/>
          </a:prstGeom>
          <a:noFill/>
          <a:ln>
            <a:noFill/>
          </a:ln>
        </p:spPr>
        <p:txBody>
          <a:bodyPr lIns="76797" tIns="38387" rIns="76797" bIns="38387" anchor="ctr" anchorCtr="0">
            <a:noAutofit/>
          </a:bodyPr>
          <a:lstStyle/>
          <a:p>
            <a:pPr indent="-240028">
              <a:spcAft>
                <a:spcPts val="0"/>
              </a:spcAft>
            </a:pPr>
            <a:r>
              <a:rPr lang="en-US" sz="3000"/>
              <a:t>Email contact in Federal Register to request to speak</a:t>
            </a:r>
          </a:p>
          <a:p>
            <a:pPr lvl="1" indent="-240028">
              <a:spcBef>
                <a:spcPts val="840"/>
              </a:spcBef>
              <a:spcAft>
                <a:spcPts val="0"/>
              </a:spcAft>
            </a:pPr>
            <a:r>
              <a:rPr lang="en-US" sz="2700"/>
              <a:t>Note deadline in Federal Register for signing up</a:t>
            </a:r>
          </a:p>
          <a:p>
            <a:pPr indent="-240028">
              <a:spcBef>
                <a:spcPts val="840"/>
              </a:spcBef>
              <a:spcAft>
                <a:spcPts val="0"/>
              </a:spcAft>
            </a:pPr>
            <a:r>
              <a:rPr lang="en-US" sz="3000"/>
              <a:t>For advisory committee meetings</a:t>
            </a:r>
          </a:p>
          <a:p>
            <a:pPr lvl="1" indent="-240028">
              <a:spcBef>
                <a:spcPts val="840"/>
              </a:spcBef>
              <a:spcAft>
                <a:spcPts val="0"/>
              </a:spcAft>
            </a:pPr>
            <a:r>
              <a:rPr lang="en-US" sz="2700"/>
              <a:t>Review background materials posted online 48 hours prior to meeting</a:t>
            </a:r>
          </a:p>
        </p:txBody>
      </p:sp>
      <p:pic>
        <p:nvPicPr>
          <p:cNvPr id="174" name="Shape 174"/>
          <p:cNvPicPr preferRelativeResize="0"/>
          <p:nvPr/>
        </p:nvPicPr>
        <p:blipFill rotWithShape="1">
          <a:blip r:embed="rId3">
            <a:alphaModFix/>
          </a:blip>
          <a:srcRect/>
          <a:stretch/>
        </p:blipFill>
        <p:spPr>
          <a:xfrm>
            <a:off x="6394400" y="331623"/>
            <a:ext cx="2676525" cy="227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Oral Testimony Tips</a:t>
            </a:r>
          </a:p>
        </p:txBody>
      </p:sp>
      <p:sp>
        <p:nvSpPr>
          <p:cNvPr id="181" name="Shape 181"/>
          <p:cNvSpPr txBox="1">
            <a:spLocks noGrp="1"/>
          </p:cNvSpPr>
          <p:nvPr>
            <p:ph type="body" idx="1"/>
          </p:nvPr>
        </p:nvSpPr>
        <p:spPr>
          <a:xfrm>
            <a:off x="514350" y="2142068"/>
            <a:ext cx="7598570" cy="4147945"/>
          </a:xfrm>
          <a:prstGeom prst="rect">
            <a:avLst/>
          </a:prstGeom>
          <a:noFill/>
          <a:ln>
            <a:noFill/>
          </a:ln>
        </p:spPr>
        <p:txBody>
          <a:bodyPr lIns="76797" tIns="38387" rIns="76797" bIns="38387" anchor="ctr" anchorCtr="0">
            <a:noAutofit/>
          </a:bodyPr>
          <a:lstStyle/>
          <a:p>
            <a:pPr indent="-240028">
              <a:spcAft>
                <a:spcPts val="0"/>
              </a:spcAft>
            </a:pPr>
            <a:r>
              <a:rPr lang="en-US" sz="2500"/>
              <a:t>Be clear and concise</a:t>
            </a:r>
          </a:p>
          <a:p>
            <a:pPr indent="-240028">
              <a:spcBef>
                <a:spcPts val="840"/>
              </a:spcBef>
              <a:spcAft>
                <a:spcPts val="0"/>
              </a:spcAft>
            </a:pPr>
            <a:r>
              <a:rPr lang="en-US" sz="2500"/>
              <a:t>Be sure your comments fit within your time limit</a:t>
            </a:r>
          </a:p>
          <a:p>
            <a:pPr indent="-240028">
              <a:spcBef>
                <a:spcPts val="840"/>
              </a:spcBef>
              <a:spcAft>
                <a:spcPts val="0"/>
              </a:spcAft>
            </a:pPr>
            <a:r>
              <a:rPr lang="en-US" sz="2500"/>
              <a:t>Focus on 2 – 3 main points</a:t>
            </a:r>
          </a:p>
          <a:p>
            <a:pPr indent="-240028">
              <a:spcBef>
                <a:spcPts val="840"/>
              </a:spcBef>
              <a:spcAft>
                <a:spcPts val="0"/>
              </a:spcAft>
            </a:pPr>
            <a:r>
              <a:rPr lang="en-US" sz="2500"/>
              <a:t>Use plain language</a:t>
            </a:r>
          </a:p>
          <a:p>
            <a:pPr indent="-240028">
              <a:spcBef>
                <a:spcPts val="840"/>
              </a:spcBef>
              <a:spcAft>
                <a:spcPts val="0"/>
              </a:spcAft>
            </a:pPr>
            <a:r>
              <a:rPr lang="en-US" sz="2500"/>
              <a:t>Avoid the temptation to speak too fast</a:t>
            </a:r>
          </a:p>
          <a:p>
            <a:pPr indent="-240028">
              <a:spcBef>
                <a:spcPts val="840"/>
              </a:spcBef>
              <a:spcAft>
                <a:spcPts val="0"/>
              </a:spcAft>
              <a:buNone/>
            </a:pPr>
            <a:endParaRPr/>
          </a:p>
          <a:p>
            <a:pPr indent="-240028">
              <a:spcBef>
                <a:spcPts val="840"/>
              </a:spcBef>
              <a:spcAft>
                <a:spcPts val="0"/>
              </a:spcAft>
              <a:buNone/>
            </a:pPr>
            <a:endParaRPr/>
          </a:p>
        </p:txBody>
      </p:sp>
      <p:pic>
        <p:nvPicPr>
          <p:cNvPr id="182" name="Shape 182"/>
          <p:cNvPicPr preferRelativeResize="0"/>
          <p:nvPr/>
        </p:nvPicPr>
        <p:blipFill rotWithShape="1">
          <a:blip r:embed="rId3">
            <a:alphaModFix/>
          </a:blip>
          <a:srcRect l="68840" t="56708" r="4682"/>
          <a:stretch/>
        </p:blipFill>
        <p:spPr>
          <a:xfrm>
            <a:off x="6995209" y="377006"/>
            <a:ext cx="1815778" cy="2555038"/>
          </a:xfrm>
          <a:prstGeom prst="rect">
            <a:avLst/>
          </a:prstGeom>
          <a:noFill/>
          <a:ln>
            <a:noFill/>
          </a:ln>
        </p:spPr>
      </p:pic>
      <p:pic>
        <p:nvPicPr>
          <p:cNvPr id="183" name="Shape 183"/>
          <p:cNvPicPr preferRelativeResize="0"/>
          <p:nvPr/>
        </p:nvPicPr>
        <p:blipFill rotWithShape="1">
          <a:blip r:embed="rId4">
            <a:alphaModFix/>
          </a:blip>
          <a:srcRect/>
          <a:stretch/>
        </p:blipFill>
        <p:spPr>
          <a:xfrm>
            <a:off x="5993296" y="4084983"/>
            <a:ext cx="2984129" cy="254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Components of Effective Testimony</a:t>
            </a:r>
          </a:p>
        </p:txBody>
      </p:sp>
      <p:sp>
        <p:nvSpPr>
          <p:cNvPr id="190" name="Shape 190"/>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indent="-240028">
              <a:spcAft>
                <a:spcPts val="0"/>
              </a:spcAft>
            </a:pPr>
            <a:r>
              <a:rPr lang="en-US" sz="2500"/>
              <a:t>Introduction</a:t>
            </a:r>
          </a:p>
          <a:p>
            <a:pPr indent="-240028">
              <a:spcBef>
                <a:spcPts val="840"/>
              </a:spcBef>
              <a:spcAft>
                <a:spcPts val="0"/>
              </a:spcAft>
            </a:pPr>
            <a:r>
              <a:rPr lang="en-US" sz="2500"/>
              <a:t>State your position</a:t>
            </a:r>
          </a:p>
          <a:p>
            <a:pPr indent="-240028">
              <a:spcBef>
                <a:spcPts val="840"/>
              </a:spcBef>
              <a:spcAft>
                <a:spcPts val="0"/>
              </a:spcAft>
            </a:pPr>
            <a:r>
              <a:rPr lang="en-US" sz="2500"/>
              <a:t>State your concerns</a:t>
            </a:r>
          </a:p>
          <a:p>
            <a:pPr indent="-240028">
              <a:spcBef>
                <a:spcPts val="840"/>
              </a:spcBef>
              <a:spcAft>
                <a:spcPts val="0"/>
              </a:spcAft>
            </a:pPr>
            <a:r>
              <a:rPr lang="en-US" sz="2500"/>
              <a:t>State your recommendation</a:t>
            </a:r>
          </a:p>
          <a:p>
            <a:pPr indent="-240028">
              <a:spcBef>
                <a:spcPts val="840"/>
              </a:spcBef>
              <a:spcAft>
                <a:spcPts val="0"/>
              </a:spcAft>
              <a:buNone/>
            </a:pPr>
            <a:endParaRPr/>
          </a:p>
        </p:txBody>
      </p:sp>
      <p:pic>
        <p:nvPicPr>
          <p:cNvPr id="191" name="Shape 191"/>
          <p:cNvPicPr preferRelativeResize="0"/>
          <p:nvPr/>
        </p:nvPicPr>
        <p:blipFill rotWithShape="1">
          <a:blip r:embed="rId3">
            <a:alphaModFix/>
          </a:blip>
          <a:srcRect/>
          <a:stretch/>
        </p:blipFill>
        <p:spPr>
          <a:xfrm>
            <a:off x="5625933" y="3528391"/>
            <a:ext cx="2937170" cy="27143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14350" y="311967"/>
            <a:ext cx="7598570" cy="1456268"/>
          </a:xfrm>
          <a:prstGeom prst="rect">
            <a:avLst/>
          </a:prstGeom>
          <a:noFill/>
          <a:ln>
            <a:noFill/>
          </a:ln>
        </p:spPr>
        <p:txBody>
          <a:bodyPr lIns="76797" tIns="38387" rIns="76797" bIns="38387" anchor="ctr" anchorCtr="0">
            <a:noAutofit/>
          </a:bodyPr>
          <a:lstStyle/>
          <a:p>
            <a:pPr>
              <a:buSzPct val="25000"/>
            </a:pPr>
            <a:r>
              <a:rPr lang="en-US" sz="3800" b="1"/>
              <a:t>FDA:  Submitting Written Comments</a:t>
            </a:r>
          </a:p>
        </p:txBody>
      </p:sp>
      <p:sp>
        <p:nvSpPr>
          <p:cNvPr id="198" name="Shape 198"/>
          <p:cNvSpPr txBox="1">
            <a:spLocks noGrp="1"/>
          </p:cNvSpPr>
          <p:nvPr>
            <p:ph type="body" idx="1"/>
          </p:nvPr>
        </p:nvSpPr>
        <p:spPr>
          <a:xfrm>
            <a:off x="514350" y="1681319"/>
            <a:ext cx="7598570" cy="4946018"/>
          </a:xfrm>
          <a:prstGeom prst="rect">
            <a:avLst/>
          </a:prstGeom>
          <a:noFill/>
          <a:ln>
            <a:noFill/>
          </a:ln>
        </p:spPr>
        <p:txBody>
          <a:bodyPr lIns="76797" tIns="38387" rIns="76797" bIns="38387" anchor="ctr" anchorCtr="0">
            <a:noAutofit/>
          </a:bodyPr>
          <a:lstStyle/>
          <a:p>
            <a:pPr indent="-240028">
              <a:spcAft>
                <a:spcPts val="0"/>
              </a:spcAft>
            </a:pPr>
            <a:r>
              <a:rPr lang="en-US" sz="2500" dirty="0"/>
              <a:t>Follow the same principles for good oral </a:t>
            </a:r>
            <a:r>
              <a:rPr lang="en-US" sz="2500" dirty="0" smtClean="0"/>
              <a:t>comments</a:t>
            </a:r>
            <a:endParaRPr lang="en-US" sz="2500" dirty="0"/>
          </a:p>
          <a:p>
            <a:pPr lvl="1" indent="-240028">
              <a:spcBef>
                <a:spcPts val="840"/>
              </a:spcBef>
              <a:spcAft>
                <a:spcPts val="0"/>
              </a:spcAft>
            </a:pPr>
            <a:r>
              <a:rPr lang="en-US" sz="2500" dirty="0"/>
              <a:t>Be clear and concise</a:t>
            </a:r>
          </a:p>
          <a:p>
            <a:pPr lvl="1" indent="-240028">
              <a:spcBef>
                <a:spcPts val="840"/>
              </a:spcBef>
              <a:spcAft>
                <a:spcPts val="0"/>
              </a:spcAft>
            </a:pPr>
            <a:r>
              <a:rPr lang="en-US" sz="2500" dirty="0"/>
              <a:t>Focus on 2-3 main points</a:t>
            </a:r>
          </a:p>
          <a:p>
            <a:pPr lvl="1" indent="-240028">
              <a:spcBef>
                <a:spcPts val="840"/>
              </a:spcBef>
              <a:spcAft>
                <a:spcPts val="0"/>
              </a:spcAft>
            </a:pPr>
            <a:r>
              <a:rPr lang="en-US" sz="2500" dirty="0"/>
              <a:t>Use plain language</a:t>
            </a:r>
          </a:p>
          <a:p>
            <a:pPr lvl="1" indent="-240028">
              <a:spcBef>
                <a:spcPts val="840"/>
              </a:spcBef>
              <a:spcAft>
                <a:spcPts val="0"/>
              </a:spcAft>
            </a:pPr>
            <a:r>
              <a:rPr lang="en-US" sz="2500" dirty="0"/>
              <a:t>Include an introduction, state your position, state your concerns, make your recommendation</a:t>
            </a:r>
          </a:p>
          <a:p>
            <a:pPr indent="-240028">
              <a:spcBef>
                <a:spcPts val="840"/>
              </a:spcBef>
              <a:spcAft>
                <a:spcPts val="0"/>
              </a:spcAft>
            </a:pPr>
            <a:r>
              <a:rPr lang="en-US" sz="2500" dirty="0"/>
              <a:t>Submit your comments here: </a:t>
            </a:r>
            <a:r>
              <a:rPr lang="en-US" sz="2500" u="sng" dirty="0">
                <a:solidFill>
                  <a:schemeClr val="hlink"/>
                </a:solidFill>
                <a:hlinkClick r:id="rId3"/>
              </a:rPr>
              <a:t>http://www.regulations.gov/#!home</a:t>
            </a:r>
            <a:r>
              <a:rPr lang="en-US" sz="2500" dirty="0"/>
              <a:t> </a:t>
            </a:r>
          </a:p>
          <a:p>
            <a:pPr lvl="1" indent="-240028">
              <a:spcBef>
                <a:spcPts val="840"/>
              </a:spcBef>
              <a:spcAft>
                <a:spcPts val="0"/>
              </a:spcAft>
              <a:buNone/>
            </a:pPr>
            <a:endParaRPr dirty="0"/>
          </a:p>
        </p:txBody>
      </p:sp>
      <p:pic>
        <p:nvPicPr>
          <p:cNvPr id="199" name="Shape 199"/>
          <p:cNvPicPr preferRelativeResize="0"/>
          <p:nvPr/>
        </p:nvPicPr>
        <p:blipFill rotWithShape="1">
          <a:blip r:embed="rId4">
            <a:alphaModFix/>
          </a:blip>
          <a:srcRect/>
          <a:stretch/>
        </p:blipFill>
        <p:spPr>
          <a:xfrm>
            <a:off x="7076658" y="2623930"/>
            <a:ext cx="1785007" cy="1540566"/>
          </a:xfrm>
          <a:prstGeom prst="rect">
            <a:avLst/>
          </a:prstGeom>
          <a:noFill/>
          <a:ln>
            <a:noFill/>
          </a:ln>
        </p:spPr>
      </p:pic>
      <p:pic>
        <p:nvPicPr>
          <p:cNvPr id="200" name="Shape 200" descr="Regulations.gov - Your Voice in Federal Decision Making"/>
          <p:cNvPicPr preferRelativeResize="0"/>
          <p:nvPr/>
        </p:nvPicPr>
        <p:blipFill rotWithShape="1">
          <a:blip r:embed="rId5">
            <a:alphaModFix/>
          </a:blip>
          <a:srcRect/>
          <a:stretch/>
        </p:blipFill>
        <p:spPr>
          <a:xfrm>
            <a:off x="6347437" y="5943530"/>
            <a:ext cx="2478880" cy="800100"/>
          </a:xfrm>
          <a:prstGeom prst="rect">
            <a:avLst/>
          </a:prstGeom>
          <a:solidFill>
            <a:schemeClr val="lt1"/>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lgn="ctr">
              <a:buSzPct val="25000"/>
            </a:pPr>
            <a:r>
              <a:rPr lang="en-US" b="1"/>
              <a:t>SUBMITTING COMMENTS ON DRAFT GUIDANCES AND OTHER ISSUES </a:t>
            </a:r>
            <a:r>
              <a:rPr lang="en-US" u="sng">
                <a:solidFill>
                  <a:srgbClr val="0000FF"/>
                </a:solidFill>
                <a:latin typeface="Times New Roman"/>
                <a:ea typeface="Times New Roman"/>
                <a:cs typeface="Times New Roman"/>
                <a:sym typeface="Times New Roman"/>
              </a:rPr>
              <a:t>/</a:t>
            </a:r>
          </a:p>
        </p:txBody>
      </p:sp>
      <p:sp>
        <p:nvSpPr>
          <p:cNvPr id="207" name="Shape 207"/>
          <p:cNvSpPr txBox="1">
            <a:spLocks noGrp="1"/>
          </p:cNvSpPr>
          <p:nvPr>
            <p:ph type="body" idx="1"/>
          </p:nvPr>
        </p:nvSpPr>
        <p:spPr>
          <a:xfrm>
            <a:off x="514350" y="2142067"/>
            <a:ext cx="7598570" cy="3649133"/>
          </a:xfrm>
          <a:prstGeom prst="rect">
            <a:avLst/>
          </a:prstGeom>
          <a:noFill/>
          <a:ln>
            <a:noFill/>
          </a:ln>
        </p:spPr>
        <p:txBody>
          <a:bodyPr lIns="76797" tIns="38387" rIns="76797" bIns="38387" anchor="ctr" anchorCtr="0">
            <a:noAutofit/>
          </a:bodyPr>
          <a:lstStyle/>
          <a:p>
            <a:pPr lvl="1" indent="-240028">
              <a:lnSpc>
                <a:spcPct val="95000"/>
              </a:lnSpc>
              <a:spcAft>
                <a:spcPts val="0"/>
              </a:spcAft>
              <a:buSzPct val="98346"/>
              <a:buFont typeface="Courier New"/>
              <a:buChar char="o"/>
            </a:pPr>
            <a:r>
              <a:rPr lang="en-US" sz="2200"/>
              <a:t>Enter the docket number in the box and follow the instructions. The Federal Register announcement includes the docket number. It usually looks like this:  </a:t>
            </a:r>
            <a:r>
              <a:rPr lang="en-US" sz="2200" b="1"/>
              <a:t>[Docket No. FDA-2014-N-1210] </a:t>
            </a:r>
            <a:r>
              <a:rPr lang="en-US" sz="2200" b="1">
                <a:solidFill>
                  <a:srgbClr val="FF0000"/>
                </a:solidFill>
              </a:rPr>
              <a:t>CAUTION: Always submit comments in a PDF document. Word documents can be changed, and often tracked changes are visible.</a:t>
            </a:r>
          </a:p>
          <a:p>
            <a:pPr lvl="1" indent="-240028">
              <a:lnSpc>
                <a:spcPct val="95000"/>
              </a:lnSpc>
              <a:spcAft>
                <a:spcPts val="0"/>
              </a:spcAft>
              <a:buSzPct val="98346"/>
              <a:buFont typeface="Courier New"/>
              <a:buChar char="o"/>
            </a:pPr>
            <a:r>
              <a:rPr lang="en-US" sz="2200"/>
              <a:t>Find draft guidance docs at </a:t>
            </a:r>
            <a:r>
              <a:rPr lang="en-US" sz="2000" u="sng">
                <a:solidFill>
                  <a:schemeClr val="hlink"/>
                </a:solidFill>
                <a:hlinkClick r:id="rId3"/>
              </a:rPr>
              <a:t>http://www.fda.gov/RegulatoryInformation/Guidances</a:t>
            </a:r>
            <a:r>
              <a:rPr lang="en-US" sz="1000" u="sng">
                <a:solidFill>
                  <a:schemeClr val="hlink"/>
                </a:solidFill>
                <a:hlinkClick r:id="rId3"/>
              </a:rPr>
              <a:t>/</a:t>
            </a:r>
            <a:r>
              <a:rPr lang="en-US" sz="1000"/>
              <a:t> </a:t>
            </a:r>
          </a:p>
          <a:p>
            <a:pPr lvl="1" indent="-240028">
              <a:lnSpc>
                <a:spcPct val="95000"/>
              </a:lnSpc>
              <a:spcAft>
                <a:spcPts val="0"/>
              </a:spcAft>
              <a:buSzPct val="98346"/>
              <a:buFont typeface="Courier New"/>
              <a:buChar char="o"/>
            </a:pPr>
            <a:r>
              <a:rPr lang="en-US" sz="2200"/>
              <a:t>Submit comments at </a:t>
            </a:r>
          </a:p>
          <a:p>
            <a:pPr lvl="1" indent="-240028">
              <a:lnSpc>
                <a:spcPct val="95000"/>
              </a:lnSpc>
              <a:spcAft>
                <a:spcPts val="0"/>
              </a:spcAft>
              <a:buSzPct val="98346"/>
              <a:buFont typeface="Courier New"/>
              <a:buChar char="o"/>
            </a:pPr>
            <a:r>
              <a:rPr lang="en-US" sz="2200" u="sng">
                <a:solidFill>
                  <a:schemeClr val="hlink"/>
                </a:solidFill>
                <a:hlinkClick r:id="rId4"/>
              </a:rPr>
              <a:t>https://www.regulations.gov</a:t>
            </a:r>
          </a:p>
          <a:p>
            <a:pPr marL="384045" lvl="1" indent="0">
              <a:lnSpc>
                <a:spcPct val="95000"/>
              </a:lnSpc>
              <a:spcAft>
                <a:spcPts val="0"/>
              </a:spcAft>
              <a:buSzPct val="25000"/>
              <a:buNone/>
            </a:pP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14350" y="609602"/>
            <a:ext cx="7598570" cy="1456268"/>
          </a:xfrm>
          <a:prstGeom prst="rect">
            <a:avLst/>
          </a:prstGeom>
          <a:noFill/>
          <a:ln>
            <a:noFill/>
          </a:ln>
        </p:spPr>
        <p:txBody>
          <a:bodyPr lIns="76797" tIns="38387" rIns="76797" bIns="38387" anchor="ctr" anchorCtr="0">
            <a:noAutofit/>
          </a:bodyPr>
          <a:lstStyle/>
          <a:p>
            <a:pPr>
              <a:buSzPct val="25000"/>
            </a:pPr>
            <a:r>
              <a:rPr lang="en-US" sz="3800" b="1"/>
              <a:t>FDA:  Role of the Patient Representative</a:t>
            </a:r>
          </a:p>
        </p:txBody>
      </p:sp>
      <p:pic>
        <p:nvPicPr>
          <p:cNvPr id="214" name="Shape 214"/>
          <p:cNvPicPr preferRelativeResize="0"/>
          <p:nvPr/>
        </p:nvPicPr>
        <p:blipFill rotWithShape="1">
          <a:blip r:embed="rId3">
            <a:alphaModFix/>
          </a:blip>
          <a:srcRect/>
          <a:stretch/>
        </p:blipFill>
        <p:spPr>
          <a:xfrm>
            <a:off x="6228219" y="2359468"/>
            <a:ext cx="2045303" cy="2088572"/>
          </a:xfrm>
          <a:prstGeom prst="rect">
            <a:avLst/>
          </a:prstGeom>
          <a:noFill/>
          <a:ln>
            <a:noFill/>
          </a:ln>
        </p:spPr>
      </p:pic>
      <p:sp>
        <p:nvSpPr>
          <p:cNvPr id="215" name="Shape 215"/>
          <p:cNvSpPr txBox="1"/>
          <p:nvPr/>
        </p:nvSpPr>
        <p:spPr>
          <a:xfrm>
            <a:off x="514351" y="2359468"/>
            <a:ext cx="4772608" cy="2400655"/>
          </a:xfrm>
          <a:prstGeom prst="rect">
            <a:avLst/>
          </a:prstGeom>
          <a:noFill/>
          <a:ln>
            <a:noFill/>
          </a:ln>
        </p:spPr>
        <p:txBody>
          <a:bodyPr lIns="76797" tIns="38387" rIns="76797" bIns="38387" anchor="t" anchorCtr="0">
            <a:noAutofit/>
          </a:bodyPr>
          <a:lstStyle/>
          <a:p>
            <a:pPr marL="384045" indent="-384045">
              <a:buClr>
                <a:schemeClr val="lt1"/>
              </a:buClr>
              <a:buSzPct val="100000"/>
              <a:buFont typeface="Arial"/>
              <a:buChar char="•"/>
            </a:pPr>
            <a:r>
              <a:rPr lang="en-US" sz="2500">
                <a:solidFill>
                  <a:schemeClr val="lt1"/>
                </a:solidFill>
                <a:latin typeface="Calibri"/>
                <a:ea typeface="Calibri"/>
                <a:cs typeface="Calibri"/>
                <a:sym typeface="Calibri"/>
              </a:rPr>
              <a:t>Offer the patient’s perspective</a:t>
            </a:r>
          </a:p>
          <a:p>
            <a:pPr marL="384045" indent="-384045">
              <a:buClr>
                <a:schemeClr val="lt1"/>
              </a:buClr>
              <a:buSzPct val="100000"/>
              <a:buFont typeface="Arial"/>
              <a:buChar char="•"/>
            </a:pPr>
            <a:r>
              <a:rPr lang="en-US" sz="2500">
                <a:solidFill>
                  <a:schemeClr val="lt1"/>
                </a:solidFill>
                <a:latin typeface="Calibri"/>
                <a:ea typeface="Calibri"/>
                <a:cs typeface="Calibri"/>
                <a:sym typeface="Calibri"/>
              </a:rPr>
              <a:t>Provide your recommendations and thoughts</a:t>
            </a:r>
          </a:p>
          <a:p>
            <a:pPr marL="384045" indent="-384045">
              <a:buClr>
                <a:schemeClr val="lt1"/>
              </a:buClr>
              <a:buSzPct val="100000"/>
              <a:buFont typeface="Arial"/>
              <a:buChar char="•"/>
            </a:pPr>
            <a:r>
              <a:rPr lang="en-US" sz="2500">
                <a:solidFill>
                  <a:schemeClr val="lt1"/>
                </a:solidFill>
                <a:latin typeface="Calibri"/>
                <a:ea typeface="Calibri"/>
                <a:cs typeface="Calibri"/>
                <a:sym typeface="Calibri"/>
              </a:rPr>
              <a:t>Vote on the decision at hand (if you are a voting member)</a:t>
            </a:r>
          </a:p>
        </p:txBody>
      </p:sp>
    </p:spTree>
  </p:cSld>
  <p:clrMapOvr>
    <a:masterClrMapping/>
  </p:clrMapOvr>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1895</Words>
  <Application>Microsoft Office PowerPoint</Application>
  <PresentationFormat>On-screen Show (4:3)</PresentationFormat>
  <Paragraphs>249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Celestial</vt:lpstr>
      <vt:lpstr>Patient Engagement at the FDA and NIH Patient Training Workshop June 2-3, 2017</vt:lpstr>
      <vt:lpstr>FDA Engagement Options</vt:lpstr>
      <vt:lpstr>FDA: Finding Opportunities</vt:lpstr>
      <vt:lpstr>FDA:  Oral Public Comments</vt:lpstr>
      <vt:lpstr>FDA:  Oral Testimony Tips</vt:lpstr>
      <vt:lpstr>FDA:  Components of Effective Testimony</vt:lpstr>
      <vt:lpstr>FDA:  Submitting Written Comments</vt:lpstr>
      <vt:lpstr>SUBMITTING COMMENTS ON DRAFT GUIDANCES AND OTHER ISSUES /</vt:lpstr>
      <vt:lpstr>FDA:  Role of the Patient Representative</vt:lpstr>
      <vt:lpstr>FDA:  Patient Representative Requirements</vt:lpstr>
      <vt:lpstr>WHERE TO FIND INFO ABOUT PATIENT REP OPENINGS</vt:lpstr>
      <vt:lpstr>FDA:  How to Apply to be a Patient Representative</vt:lpstr>
      <vt:lpstr>FDA: Office of Patient Affairs</vt:lpstr>
      <vt:lpstr>FDA: Office of Patient Affairs</vt:lpstr>
      <vt:lpstr>FDA: Office of Patient Affairs</vt:lpstr>
      <vt:lpstr>Opportunities for Patient Engagement</vt:lpstr>
      <vt:lpstr>NATIONAL INSTITUTES OF HEALTH</vt:lpstr>
      <vt:lpstr>NIH: National Heart, Lung, and Blood Institute (NHLBI)</vt:lpstr>
      <vt:lpstr>NHLBI:  Collaboration with Advocacy Groups</vt:lpstr>
      <vt:lpstr>WHEN THE PUBLIC SPEAKS, THE NHLBI LISTENS AND RESPONDS </vt:lpstr>
      <vt:lpstr>NIH National Cancer Institute: Office of Advocacy Relations </vt:lpstr>
      <vt:lpstr>PowerPoint Presentation</vt:lpstr>
      <vt:lpstr>NCI: Research Advocacy Process</vt:lpstr>
      <vt:lpstr>NCI Research Advocate Requirements</vt:lpstr>
      <vt:lpstr>Become an NCI Research Advocate</vt:lpstr>
      <vt:lpstr>PowerPoint Presentation</vt:lpstr>
      <vt:lpstr>NCI Office of Advocacy Relations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Engagement at the FDA and NIH Patient Training Workshop June 2-3, 2017</dc:title>
  <dc:creator>Amelia Murphy</dc:creator>
  <cp:lastModifiedBy>Amelia Murphy</cp:lastModifiedBy>
  <cp:revision>3</cp:revision>
  <dcterms:modified xsi:type="dcterms:W3CDTF">2017-06-02T00:39:42Z</dcterms:modified>
</cp:coreProperties>
</file>