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</p:sldIdLst>
  <p:sldSz cx="9144000" cy="6858000" type="screen4x3"/>
  <p:notesSz cx="6900863" cy="9291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90374" cy="464581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8892" y="0"/>
            <a:ext cx="2990374" cy="464581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3F860E0E-FBFE-490E-B56A-52D8239C68A6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5444"/>
            <a:ext cx="2990374" cy="464581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8892" y="8825444"/>
            <a:ext cx="2990374" cy="464581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51FE00E2-5CF9-4844-8E31-C57E3E517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88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90770" cy="4647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8906" y="1"/>
            <a:ext cx="2990770" cy="4647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BD2BC-F0E9-4379-A703-97CF92FCC295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8713" y="696913"/>
            <a:ext cx="4643437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0087" y="4413421"/>
            <a:ext cx="5520690" cy="41810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4712"/>
            <a:ext cx="2990770" cy="4647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8906" y="8824712"/>
            <a:ext cx="2990770" cy="4647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91EE7-2783-4C40-9918-69E0344EA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1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91EE7-2783-4C40-9918-69E0344EA9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19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91EE7-2783-4C40-9918-69E0344EA9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74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Poor perception of how much they’ve slept</a:t>
            </a:r>
          </a:p>
          <a:p>
            <a:r>
              <a:rPr lang="en-US" dirty="0" smtClean="0"/>
              <a:t>Can’t report how long you were awake</a:t>
            </a:r>
            <a:r>
              <a:rPr lang="en-US" baseline="0" dirty="0" smtClean="0"/>
              <a:t> at night because you can’t remember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91EE7-2783-4C40-9918-69E0344EA9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22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Wake after onset to persistent sleep</a:t>
            </a:r>
          </a:p>
          <a:p>
            <a:r>
              <a:rPr lang="en-US" dirty="0" smtClean="0"/>
              <a:t>Area under the concentration-time</a:t>
            </a:r>
            <a:r>
              <a:rPr lang="en-US" baseline="0" dirty="0" smtClean="0"/>
              <a:t> curve (determines the total drug exposure over a period of time)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91EE7-2783-4C40-9918-69E0344EA9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35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Latency to the onset of persistent sleep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91EE7-2783-4C40-9918-69E0344EA9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6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91EE7-2783-4C40-9918-69E0344EA9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13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91EE7-2783-4C40-9918-69E0344EA9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8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91EE7-2783-4C40-9918-69E0344EA9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32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91EE7-2783-4C40-9918-69E0344EA9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18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Clearly dose related, so we need</a:t>
            </a:r>
            <a:r>
              <a:rPr lang="en-US" baseline="0" dirty="0" smtClean="0"/>
              <a:t> to determine the appropriate dose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91EE7-2783-4C40-9918-69E0344EA9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17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91EE7-2783-4C40-9918-69E0344EA9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16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Patients are reliably aware</a:t>
            </a:r>
            <a:r>
              <a:rPr lang="en-US" baseline="0" dirty="0" smtClean="0"/>
              <a:t> of impairment and being sleepy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91EE7-2783-4C40-9918-69E0344EA9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11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91EE7-2783-4C40-9918-69E0344EA9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94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have a ton of data since people are sleeping or people around them are sleeping</a:t>
            </a:r>
          </a:p>
          <a:p>
            <a:r>
              <a:rPr lang="en-US" dirty="0" err="1" smtClean="0"/>
              <a:t>Polysomnography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91EE7-2783-4C40-9918-69E0344EA9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78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91EE7-2783-4C40-9918-69E0344EA9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0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C051-E4E0-49DC-B09F-0526C93AE8E7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CC41-65B9-4238-B9F3-929FA13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3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C051-E4E0-49DC-B09F-0526C93AE8E7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CC41-65B9-4238-B9F3-929FA13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7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C051-E4E0-49DC-B09F-0526C93AE8E7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CC41-65B9-4238-B9F3-929FA13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2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C051-E4E0-49DC-B09F-0526C93AE8E7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CC41-65B9-4238-B9F3-929FA13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7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C051-E4E0-49DC-B09F-0526C93AE8E7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CC41-65B9-4238-B9F3-929FA13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9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C051-E4E0-49DC-B09F-0526C93AE8E7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CC41-65B9-4238-B9F3-929FA13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5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C051-E4E0-49DC-B09F-0526C93AE8E7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CC41-65B9-4238-B9F3-929FA13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3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C051-E4E0-49DC-B09F-0526C93AE8E7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CC41-65B9-4238-B9F3-929FA13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0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C051-E4E0-49DC-B09F-0526C93AE8E7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CC41-65B9-4238-B9F3-929FA13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7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C051-E4E0-49DC-B09F-0526C93AE8E7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CC41-65B9-4238-B9F3-929FA13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61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C051-E4E0-49DC-B09F-0526C93AE8E7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CC41-65B9-4238-B9F3-929FA13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4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5C051-E4E0-49DC-B09F-0526C93AE8E7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0CC41-65B9-4238-B9F3-929FA13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3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4" t="13587" r="19027" b="66194"/>
          <a:stretch/>
        </p:blipFill>
        <p:spPr bwMode="auto">
          <a:xfrm>
            <a:off x="0" y="-35888"/>
            <a:ext cx="9144000" cy="164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1828800"/>
            <a:ext cx="5867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Belsomra</a:t>
            </a:r>
            <a:r>
              <a:rPr lang="en-US" sz="5400" dirty="0" smtClean="0"/>
              <a:t> Safety and Efficacy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922219" y="4121826"/>
            <a:ext cx="7299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Presented by NCHR at Patient Training Workshop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Slides adapted by NCHR from </a:t>
            </a:r>
            <a:r>
              <a:rPr lang="en-US" sz="1600" dirty="0" smtClean="0"/>
              <a:t>Ronald </a:t>
            </a:r>
            <a:r>
              <a:rPr lang="en-US" sz="1600" dirty="0" err="1" smtClean="0"/>
              <a:t>Farkas’s</a:t>
            </a:r>
            <a:r>
              <a:rPr lang="en-US" sz="1600" dirty="0" smtClean="0"/>
              <a:t> FDA </a:t>
            </a:r>
            <a:r>
              <a:rPr lang="en-US" sz="1600" dirty="0"/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284397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2" t="13571" r="19080" b="2499"/>
          <a:stretch/>
        </p:blipFill>
        <p:spPr bwMode="auto">
          <a:xfrm>
            <a:off x="19594" y="-1"/>
            <a:ext cx="9124406" cy="688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Slides adapted by NCHR from </a:t>
            </a:r>
            <a:r>
              <a:rPr lang="en-US" sz="1600" dirty="0" smtClean="0"/>
              <a:t>Ronald </a:t>
            </a:r>
            <a:r>
              <a:rPr lang="en-US" sz="1600" dirty="0" err="1" smtClean="0"/>
              <a:t>Farkas’s</a:t>
            </a:r>
            <a:r>
              <a:rPr lang="en-US" sz="1600" dirty="0" smtClean="0"/>
              <a:t> FDA </a:t>
            </a:r>
            <a:r>
              <a:rPr lang="en-US" sz="1600" dirty="0"/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36619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0" t="13750" r="19180" b="6250"/>
          <a:stretch/>
        </p:blipFill>
        <p:spPr bwMode="auto">
          <a:xfrm>
            <a:off x="0" y="4354"/>
            <a:ext cx="9180078" cy="654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29400" y="2895600"/>
            <a:ext cx="2133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1981200"/>
            <a:ext cx="2133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35287" y="1853624"/>
            <a:ext cx="197207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err="1" smtClean="0">
                <a:latin typeface="Arial"/>
                <a:cs typeface="Arial"/>
              </a:rPr>
              <a:t>Belsomra</a:t>
            </a:r>
            <a:endParaRPr lang="en-US" sz="33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2752636"/>
            <a:ext cx="197207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err="1" smtClean="0">
                <a:latin typeface="Arial"/>
                <a:cs typeface="Arial"/>
              </a:rPr>
              <a:t>Belsomra</a:t>
            </a:r>
            <a:endParaRPr lang="en-US" sz="33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Slides adapted by NCHR from </a:t>
            </a:r>
            <a:r>
              <a:rPr lang="en-US" sz="1600" dirty="0" smtClean="0"/>
              <a:t>Ronald </a:t>
            </a:r>
            <a:r>
              <a:rPr lang="en-US" sz="1600" dirty="0" err="1" smtClean="0"/>
              <a:t>Farkas’s</a:t>
            </a:r>
            <a:r>
              <a:rPr lang="en-US" sz="1600" dirty="0" smtClean="0"/>
              <a:t> FDA </a:t>
            </a:r>
            <a:r>
              <a:rPr lang="en-US" sz="1600" dirty="0"/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96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1" t="11964" r="19481" b="6250"/>
          <a:stretch/>
        </p:blipFill>
        <p:spPr bwMode="auto">
          <a:xfrm>
            <a:off x="-23949" y="0"/>
            <a:ext cx="9225024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Slides adapted by NCHR from </a:t>
            </a:r>
            <a:r>
              <a:rPr lang="en-US" sz="1600" dirty="0" smtClean="0"/>
              <a:t>Ronald </a:t>
            </a:r>
            <a:r>
              <a:rPr lang="en-US" sz="1600" dirty="0" err="1" smtClean="0"/>
              <a:t>Farkas’s</a:t>
            </a:r>
            <a:r>
              <a:rPr lang="en-US" sz="1600" dirty="0" smtClean="0"/>
              <a:t> FDA </a:t>
            </a:r>
            <a:r>
              <a:rPr lang="en-US" sz="1600" dirty="0"/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383810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1" t="14821" r="19080" b="2321"/>
          <a:stretch/>
        </p:blipFill>
        <p:spPr bwMode="auto">
          <a:xfrm>
            <a:off x="0" y="0"/>
            <a:ext cx="9164199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Slides adapted by NCHR from </a:t>
            </a:r>
            <a:r>
              <a:rPr lang="en-US" sz="1600" dirty="0" smtClean="0"/>
              <a:t>Ronald </a:t>
            </a:r>
            <a:r>
              <a:rPr lang="en-US" sz="1600" dirty="0" err="1" smtClean="0"/>
              <a:t>Farkas’s</a:t>
            </a:r>
            <a:r>
              <a:rPr lang="en-US" sz="1600" dirty="0" smtClean="0"/>
              <a:t> FDA </a:t>
            </a:r>
            <a:r>
              <a:rPr lang="en-US" sz="1600" dirty="0"/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167817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12857" r="19481" b="6250"/>
          <a:stretch/>
        </p:blipFill>
        <p:spPr bwMode="auto">
          <a:xfrm>
            <a:off x="0" y="0"/>
            <a:ext cx="9144000" cy="663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Slides adapted by NCHR from </a:t>
            </a:r>
            <a:r>
              <a:rPr lang="en-US" sz="1600" dirty="0" smtClean="0"/>
              <a:t>Ronald </a:t>
            </a:r>
            <a:r>
              <a:rPr lang="en-US" sz="1600" dirty="0" err="1" smtClean="0"/>
              <a:t>Farkas’s</a:t>
            </a:r>
            <a:r>
              <a:rPr lang="en-US" sz="1600" dirty="0" smtClean="0"/>
              <a:t> FDA </a:t>
            </a:r>
            <a:r>
              <a:rPr lang="en-US" sz="1600" dirty="0"/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72924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1" t="13393" r="19381" b="3393"/>
          <a:stretch/>
        </p:blipFill>
        <p:spPr bwMode="auto">
          <a:xfrm>
            <a:off x="0" y="0"/>
            <a:ext cx="9144000" cy="682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Slides adapted by NCHR from </a:t>
            </a:r>
            <a:r>
              <a:rPr lang="en-US" sz="1600" dirty="0" smtClean="0"/>
              <a:t>Ronald </a:t>
            </a:r>
            <a:r>
              <a:rPr lang="en-US" sz="1600" dirty="0" err="1" smtClean="0"/>
              <a:t>Farkas’s</a:t>
            </a:r>
            <a:r>
              <a:rPr lang="en-US" sz="1600" dirty="0" smtClean="0"/>
              <a:t> FDA </a:t>
            </a:r>
            <a:r>
              <a:rPr lang="en-US" sz="1600" dirty="0"/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39199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Safety concerns</a:t>
            </a:r>
          </a:p>
          <a:p>
            <a:r>
              <a:rPr lang="en-US" sz="4400" dirty="0" smtClean="0"/>
              <a:t>Objective efficacy results</a:t>
            </a:r>
            <a:endParaRPr lang="en-US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0" t="11785" r="19180" b="71612"/>
          <a:stretch/>
        </p:blipFill>
        <p:spPr bwMode="auto">
          <a:xfrm>
            <a:off x="-28302" y="0"/>
            <a:ext cx="9172302" cy="135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Slides adapted by NCHR from </a:t>
            </a:r>
            <a:r>
              <a:rPr lang="en-US" sz="1600" dirty="0" smtClean="0"/>
              <a:t>Ronald </a:t>
            </a:r>
            <a:r>
              <a:rPr lang="en-US" sz="1600" dirty="0" err="1" smtClean="0"/>
              <a:t>Farkas’s</a:t>
            </a:r>
            <a:r>
              <a:rPr lang="en-US" sz="1600" dirty="0" smtClean="0"/>
              <a:t> FDA </a:t>
            </a:r>
            <a:r>
              <a:rPr lang="en-US" sz="1600" dirty="0"/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4485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1" t="11607" r="19180" b="6249"/>
          <a:stretch/>
        </p:blipFill>
        <p:spPr bwMode="auto">
          <a:xfrm>
            <a:off x="15239" y="69"/>
            <a:ext cx="9125355" cy="670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Slides adapted by NCHR from </a:t>
            </a:r>
            <a:r>
              <a:rPr lang="en-US" sz="1600" dirty="0" smtClean="0"/>
              <a:t>Ronald </a:t>
            </a:r>
            <a:r>
              <a:rPr lang="en-US" sz="1600" dirty="0" err="1" smtClean="0"/>
              <a:t>Farkas’s</a:t>
            </a:r>
            <a:r>
              <a:rPr lang="en-US" sz="1600" dirty="0" smtClean="0"/>
              <a:t> FDA </a:t>
            </a:r>
            <a:r>
              <a:rPr lang="en-US" sz="1600" dirty="0"/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14034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1" t="26783" r="19281" b="2321"/>
          <a:stretch/>
        </p:blipFill>
        <p:spPr bwMode="auto">
          <a:xfrm>
            <a:off x="29308" y="1828800"/>
            <a:ext cx="9144000" cy="580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1" t="14821" r="19281" b="73398"/>
          <a:stretch/>
        </p:blipFill>
        <p:spPr bwMode="auto">
          <a:xfrm>
            <a:off x="0" y="11723"/>
            <a:ext cx="91440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8382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Daytime Somnolence </a:t>
            </a:r>
            <a:endParaRPr lang="en-US" sz="4800" b="1" dirty="0"/>
          </a:p>
        </p:txBody>
      </p:sp>
      <p:sp>
        <p:nvSpPr>
          <p:cNvPr id="6" name="Rectangle 5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Slides adapted by NCHR from </a:t>
            </a:r>
            <a:r>
              <a:rPr lang="en-US" sz="1600" dirty="0" smtClean="0"/>
              <a:t>Ronald </a:t>
            </a:r>
            <a:r>
              <a:rPr lang="en-US" sz="1600" dirty="0" err="1" smtClean="0"/>
              <a:t>Farkas’s</a:t>
            </a:r>
            <a:r>
              <a:rPr lang="en-US" sz="1600" dirty="0" smtClean="0"/>
              <a:t> FDA </a:t>
            </a:r>
            <a:r>
              <a:rPr lang="en-US" sz="1600" dirty="0"/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380295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2" t="14642" r="19080" b="3215"/>
          <a:stretch/>
        </p:blipFill>
        <p:spPr bwMode="auto">
          <a:xfrm>
            <a:off x="0" y="-21492"/>
            <a:ext cx="9154694" cy="672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Slides adapted by NCHR from </a:t>
            </a:r>
            <a:r>
              <a:rPr lang="en-US" sz="1600" dirty="0" smtClean="0"/>
              <a:t>Ronald </a:t>
            </a:r>
            <a:r>
              <a:rPr lang="en-US" sz="1600" dirty="0" err="1" smtClean="0"/>
              <a:t>Farkas’s</a:t>
            </a:r>
            <a:r>
              <a:rPr lang="en-US" sz="1600" dirty="0" smtClean="0"/>
              <a:t> FDA </a:t>
            </a:r>
            <a:r>
              <a:rPr lang="en-US" sz="1600" dirty="0"/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285097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12679" r="19079" b="4286"/>
          <a:stretch/>
        </p:blipFill>
        <p:spPr bwMode="auto">
          <a:xfrm>
            <a:off x="0" y="15240"/>
            <a:ext cx="9138494" cy="676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Slides adapted by NCHR from </a:t>
            </a:r>
            <a:r>
              <a:rPr lang="en-US" sz="1600" dirty="0" smtClean="0"/>
              <a:t>Ronald </a:t>
            </a:r>
            <a:r>
              <a:rPr lang="en-US" sz="1600" dirty="0" err="1" smtClean="0"/>
              <a:t>Farkas’s</a:t>
            </a:r>
            <a:r>
              <a:rPr lang="en-US" sz="1600" dirty="0" smtClean="0"/>
              <a:t> FDA </a:t>
            </a:r>
            <a:r>
              <a:rPr lang="en-US" sz="1600" dirty="0"/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11798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3" t="11160" r="19278" b="18061"/>
          <a:stretch/>
        </p:blipFill>
        <p:spPr bwMode="auto">
          <a:xfrm>
            <a:off x="0" y="0"/>
            <a:ext cx="9149584" cy="57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Slides adapted by NCHR from </a:t>
            </a:r>
            <a:r>
              <a:rPr lang="en-US" sz="1600" dirty="0" smtClean="0"/>
              <a:t>Ronald </a:t>
            </a:r>
            <a:r>
              <a:rPr lang="en-US" sz="1600" dirty="0" err="1" smtClean="0"/>
              <a:t>Farkas’s</a:t>
            </a:r>
            <a:r>
              <a:rPr lang="en-US" sz="1600" dirty="0" smtClean="0"/>
              <a:t> FDA </a:t>
            </a:r>
            <a:r>
              <a:rPr lang="en-US" sz="1600" dirty="0"/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7419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34190" r="19079" b="4821"/>
          <a:stretch/>
        </p:blipFill>
        <p:spPr bwMode="auto">
          <a:xfrm>
            <a:off x="0" y="2266105"/>
            <a:ext cx="9144000" cy="497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11249" r="19079" b="76890"/>
          <a:stretch/>
        </p:blipFill>
        <p:spPr bwMode="auto">
          <a:xfrm>
            <a:off x="0" y="1"/>
            <a:ext cx="9144000" cy="96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Unconscious Nighttime Behavior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65 year old man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Slides adapted by NCHR from </a:t>
            </a:r>
            <a:r>
              <a:rPr lang="en-US" sz="1600" dirty="0" smtClean="0"/>
              <a:t>Ronald </a:t>
            </a:r>
            <a:r>
              <a:rPr lang="en-US" sz="1600" dirty="0" err="1" smtClean="0"/>
              <a:t>Farkas’s</a:t>
            </a:r>
            <a:r>
              <a:rPr lang="en-US" sz="1600" dirty="0" smtClean="0"/>
              <a:t> FDA </a:t>
            </a:r>
            <a:r>
              <a:rPr lang="en-US" sz="1600" dirty="0"/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274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2" t="11250" r="19381" b="6250"/>
          <a:stretch/>
        </p:blipFill>
        <p:spPr bwMode="auto">
          <a:xfrm>
            <a:off x="-1" y="0"/>
            <a:ext cx="914515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Slides adapted by NCHR from </a:t>
            </a:r>
            <a:r>
              <a:rPr lang="en-US" sz="1600" dirty="0" smtClean="0"/>
              <a:t>Ronald </a:t>
            </a:r>
            <a:r>
              <a:rPr lang="en-US" sz="1600" dirty="0" err="1" smtClean="0"/>
              <a:t>Farkas’s</a:t>
            </a:r>
            <a:r>
              <a:rPr lang="en-US" sz="1600" dirty="0" smtClean="0"/>
              <a:t> FDA </a:t>
            </a:r>
            <a:r>
              <a:rPr lang="en-US" sz="1600" dirty="0"/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117337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263</Words>
  <Application>Microsoft Office PowerPoint</Application>
  <PresentationFormat>On-screen Show (4:3)</PresentationFormat>
  <Paragraphs>47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Unconscious Nighttime Behavior 65 year old 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Carol Jennings</dc:creator>
  <cp:lastModifiedBy>NCHR</cp:lastModifiedBy>
  <cp:revision>14</cp:revision>
  <cp:lastPrinted>2016-06-02T14:54:12Z</cp:lastPrinted>
  <dcterms:created xsi:type="dcterms:W3CDTF">2016-06-02T12:41:19Z</dcterms:created>
  <dcterms:modified xsi:type="dcterms:W3CDTF">2017-06-09T18:44:41Z</dcterms:modified>
</cp:coreProperties>
</file>