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7"/>
  </p:notesMasterIdLst>
  <p:sldIdLst>
    <p:sldId id="256" r:id="rId3"/>
    <p:sldId id="257" r:id="rId4"/>
    <p:sldId id="290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92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91" r:id="rId3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Trebuchet MS" panose="020B0603020202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4" d="100"/>
          <a:sy n="94" d="100"/>
        </p:scale>
        <p:origin x="-1278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9768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5609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654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913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728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578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1713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99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4429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573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308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0342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8057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63405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4632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50207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37447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53848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01952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1529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39527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006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78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7019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5838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37176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926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1652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0460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19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16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226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841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32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9057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0" y="133"/>
            <a:ext cx="9144000" cy="2282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56" name="Shape 56"/>
          <p:cNvCxnSpPr/>
          <p:nvPr/>
        </p:nvCxnSpPr>
        <p:spPr>
          <a:xfrm>
            <a:off x="641935" y="4796667"/>
            <a:ext cx="390299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512700" y="2524400"/>
            <a:ext cx="8118600" cy="2030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4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512700" y="5120852"/>
            <a:ext cx="8118600" cy="1050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Shape 61"/>
          <p:cNvCxnSpPr/>
          <p:nvPr/>
        </p:nvCxnSpPr>
        <p:spPr>
          <a:xfrm>
            <a:off x="641935" y="4796667"/>
            <a:ext cx="390299" cy="0"/>
          </a:xfrm>
          <a:prstGeom prst="straightConnector1">
            <a:avLst/>
          </a:prstGeom>
          <a:noFill/>
          <a:ln w="2857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512700" y="2524400"/>
            <a:ext cx="8118600" cy="2030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0" y="6727600"/>
            <a:ext cx="9144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sp>
        <p:nvSpPr>
          <p:cNvPr id="69" name="Shape 69"/>
          <p:cNvSpPr txBox="1"/>
          <p:nvPr/>
        </p:nvSpPr>
        <p:spPr>
          <a:xfrm>
            <a:off x="0" y="5801133"/>
            <a:ext cx="1902000" cy="1141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560"/>
              </a:spcBef>
              <a:spcAft>
                <a:spcPts val="0"/>
              </a:spcAft>
              <a:buNone/>
            </a:pPr>
            <a:endParaRPr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#PatientNetwork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311700" y="1562233"/>
            <a:ext cx="3999900" cy="452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832400" y="1562233"/>
            <a:ext cx="3999900" cy="452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040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4572000" y="-33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87" name="Shape 87"/>
          <p:cNvCxnSpPr/>
          <p:nvPr/>
        </p:nvCxnSpPr>
        <p:spPr>
          <a:xfrm>
            <a:off x="5029675" y="5994000"/>
            <a:ext cx="6864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265500" y="1843133"/>
            <a:ext cx="4045200" cy="177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buClr>
                <a:schemeClr val="lt2"/>
              </a:buClr>
              <a:buSzPct val="100000"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ubTitle" idx="1"/>
          </p:nvPr>
        </p:nvSpPr>
        <p:spPr>
          <a:xfrm>
            <a:off x="265500" y="3692000"/>
            <a:ext cx="4045200" cy="1794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  <a:endParaRPr lang="en"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311700" y="1386200"/>
            <a:ext cx="8520600" cy="2808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4000" b="1"/>
            </a:lvl1pPr>
            <a:lvl2pPr lvl="1" algn="ctr">
              <a:spcBef>
                <a:spcPts val="0"/>
              </a:spcBef>
              <a:buSzPct val="100000"/>
              <a:defRPr sz="14000" b="1"/>
            </a:lvl2pPr>
            <a:lvl3pPr lvl="2" algn="ctr">
              <a:spcBef>
                <a:spcPts val="0"/>
              </a:spcBef>
              <a:buSzPct val="100000"/>
              <a:defRPr sz="14000" b="1"/>
            </a:lvl3pPr>
            <a:lvl4pPr lvl="3" algn="ctr">
              <a:spcBef>
                <a:spcPts val="0"/>
              </a:spcBef>
              <a:buSzPct val="100000"/>
              <a:defRPr sz="14000" b="1"/>
            </a:lvl4pPr>
            <a:lvl5pPr lvl="4" algn="ctr">
              <a:spcBef>
                <a:spcPts val="0"/>
              </a:spcBef>
              <a:buSzPct val="100000"/>
              <a:defRPr sz="14000" b="1"/>
            </a:lvl5pPr>
            <a:lvl6pPr lvl="5" algn="ctr">
              <a:spcBef>
                <a:spcPts val="0"/>
              </a:spcBef>
              <a:buSzPct val="100000"/>
              <a:defRPr sz="14000" b="1"/>
            </a:lvl6pPr>
            <a:lvl7pPr lvl="6" algn="ctr">
              <a:spcBef>
                <a:spcPts val="0"/>
              </a:spcBef>
              <a:buSzPct val="100000"/>
              <a:defRPr sz="14000" b="1"/>
            </a:lvl7pPr>
            <a:lvl8pPr lvl="7" algn="ctr">
              <a:spcBef>
                <a:spcPts val="0"/>
              </a:spcBef>
              <a:buSzPct val="100000"/>
              <a:defRPr sz="14000" b="1"/>
            </a:lvl8pPr>
            <a:lvl9pPr lvl="8" algn="ctr">
              <a:spcBef>
                <a:spcPts val="0"/>
              </a:spcBef>
              <a:buSzPct val="100000"/>
              <a:defRPr sz="14000" b="1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311700" y="4304567"/>
            <a:ext cx="8520600" cy="173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45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‹#›</a:t>
            </a:fld>
            <a:endParaRPr lang="en" sz="1000">
              <a:solidFill>
                <a:schemeClr val="dk1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g"/><Relationship Id="rId5" Type="http://schemas.openxmlformats.org/officeDocument/2006/relationships/image" Target="../media/image11.jp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g"/><Relationship Id="rId4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g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.jp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/>
        </p:nvSpPr>
        <p:spPr>
          <a:xfrm>
            <a:off x="0" y="603400"/>
            <a:ext cx="9221700" cy="168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" sz="3800" b="1" dirty="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Introductory</a:t>
            </a:r>
            <a:r>
              <a:rPr lang="en" sz="3800" b="1" i="0" u="none" strike="noStrike" cap="none" dirty="0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 Patient Training Workshop</a:t>
            </a:r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endParaRPr sz="2500" b="0" i="1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endParaRPr sz="2000" i="1" dirty="0">
              <a:solidFill>
                <a:srgbClr val="FFFFFF"/>
              </a:solidFill>
            </a:endParaRPr>
          </a:p>
          <a:p>
            <a:pPr marL="0" marR="0" lvl="0" indent="0" algn="ctr" rtl="0">
              <a:spcBef>
                <a:spcPts val="560"/>
              </a:spcBef>
              <a:spcAft>
                <a:spcPts val="0"/>
              </a:spcAft>
              <a:buNone/>
            </a:pPr>
            <a:endParaRPr sz="2000" b="0" i="0" u="none" strike="noStrike" cap="none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4691950" y="4445467"/>
            <a:ext cx="4728900" cy="122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endParaRPr sz="3200" b="1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Shape 107"/>
          <p:cNvSpPr/>
          <p:nvPr/>
        </p:nvSpPr>
        <p:spPr>
          <a:xfrm>
            <a:off x="505175" y="4445467"/>
            <a:ext cx="725700" cy="632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7" name="Shape 348" descr="FINAL NCHR Logo 2014 JPE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0782" y="4445467"/>
            <a:ext cx="4421387" cy="159973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164082" y="3188483"/>
            <a:ext cx="624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dirty="0" smtClean="0">
                <a:solidFill>
                  <a:schemeClr val="bg1"/>
                </a:solidFill>
                <a:latin typeface="Trebuchet MS"/>
                <a:ea typeface="Trebuchet MS"/>
                <a:cs typeface="Trebuchet MS"/>
                <a:sym typeface="Trebuchet MS"/>
              </a:rPr>
              <a:t>USA Patient Network</a:t>
            </a:r>
            <a:endParaRPr lang="en" sz="4000" dirty="0">
              <a:solidFill>
                <a:schemeClr val="bg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Faster Clinical Trials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170550" y="1890033"/>
            <a:ext cx="8802900" cy="450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2600" b="1" dirty="0">
                <a:latin typeface="Trebuchet MS"/>
                <a:ea typeface="Trebuchet MS"/>
                <a:cs typeface="Trebuchet MS"/>
                <a:sym typeface="Trebuchet MS"/>
              </a:rPr>
              <a:t>Fast track or “expedited” reviews often rely on surrogate endpoints or biomarkers: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10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55600" rtl="0">
              <a:lnSpc>
                <a:spcPct val="90000"/>
              </a:lnSpc>
              <a:spcBef>
                <a:spcPts val="0"/>
              </a:spcBef>
              <a:buSzPct val="83333"/>
              <a:buFont typeface="Wingdings" panose="05000000000000000000" pitchFamily="2" charset="2"/>
              <a:buChar char="§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Cholesterol levels </a:t>
            </a:r>
            <a:endParaRPr lang="en" sz="28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55600" rtl="0">
              <a:lnSpc>
                <a:spcPct val="90000"/>
              </a:lnSpc>
              <a:spcBef>
                <a:spcPts val="0"/>
              </a:spcBef>
              <a:buSzPct val="83333"/>
              <a:buFont typeface="Wingdings" panose="05000000000000000000" pitchFamily="2" charset="2"/>
              <a:buChar char="§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55600" rtl="0">
              <a:lnSpc>
                <a:spcPct val="90000"/>
              </a:lnSpc>
              <a:spcBef>
                <a:spcPts val="0"/>
              </a:spcBef>
              <a:buSzPct val="83333"/>
              <a:buFont typeface="Wingdings" panose="05000000000000000000" pitchFamily="2" charset="2"/>
              <a:buChar char="§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Glucose </a:t>
            </a:r>
            <a:r>
              <a:rPr lang="en" sz="2800" dirty="0" smtClean="0">
                <a:latin typeface="Trebuchet MS"/>
                <a:ea typeface="Trebuchet MS"/>
                <a:cs typeface="Trebuchet MS"/>
                <a:sym typeface="Trebuchet MS"/>
              </a:rPr>
              <a:t>levels</a:t>
            </a:r>
          </a:p>
          <a:p>
            <a:pPr marL="914400" lvl="1" indent="-355600" rtl="0">
              <a:lnSpc>
                <a:spcPct val="90000"/>
              </a:lnSpc>
              <a:spcBef>
                <a:spcPts val="0"/>
              </a:spcBef>
              <a:buSzPct val="83333"/>
              <a:buFont typeface="Wingdings" panose="05000000000000000000" pitchFamily="2" charset="2"/>
              <a:buChar char="§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55600" rtl="0">
              <a:lnSpc>
                <a:spcPct val="90000"/>
              </a:lnSpc>
              <a:spcBef>
                <a:spcPts val="0"/>
              </a:spcBef>
              <a:buSzPct val="83333"/>
              <a:buFont typeface="Wingdings" panose="05000000000000000000" pitchFamily="2" charset="2"/>
              <a:buChar char="§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Bone mineral </a:t>
            </a:r>
            <a:r>
              <a:rPr lang="en" sz="2800" dirty="0" smtClean="0">
                <a:latin typeface="Trebuchet MS"/>
                <a:ea typeface="Trebuchet MS"/>
                <a:cs typeface="Trebuchet MS"/>
                <a:sym typeface="Trebuchet MS"/>
              </a:rPr>
              <a:t>density</a:t>
            </a:r>
          </a:p>
          <a:p>
            <a:pPr marL="558800" lvl="1" rtl="0">
              <a:lnSpc>
                <a:spcPct val="90000"/>
              </a:lnSpc>
              <a:spcBef>
                <a:spcPts val="0"/>
              </a:spcBef>
              <a:buSzPct val="83333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55600" rtl="0">
              <a:lnSpc>
                <a:spcPct val="90000"/>
              </a:lnSpc>
              <a:spcBef>
                <a:spcPts val="0"/>
              </a:spcBef>
              <a:buSzPct val="83333"/>
              <a:buFont typeface="Wingdings" panose="05000000000000000000" pitchFamily="2" charset="2"/>
              <a:buChar char="§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Progression free survival</a:t>
            </a:r>
          </a:p>
        </p:txBody>
      </p:sp>
      <p:pic>
        <p:nvPicPr>
          <p:cNvPr id="173" name="Shape 173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66" descr="Screen Shot 2016-08-03 at 4.26.1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7083" y="2693812"/>
            <a:ext cx="2759718" cy="3730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What’s the Difference?</a:t>
            </a:r>
          </a:p>
        </p:txBody>
      </p:sp>
      <p:sp>
        <p:nvSpPr>
          <p:cNvPr id="180" name="Shape 180"/>
          <p:cNvSpPr txBox="1"/>
          <p:nvPr/>
        </p:nvSpPr>
        <p:spPr>
          <a:xfrm>
            <a:off x="457200" y="1790867"/>
            <a:ext cx="5826000" cy="44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8140" lvl="0" indent="-34290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A drug can lower glucose but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not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help diabetics live longer or healthier lives</a:t>
            </a:r>
          </a:p>
          <a:p>
            <a:pPr marL="171450" lvl="0" indent="-171450" rtl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sz="10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58140" lvl="0" indent="-3429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A drug can lower blood pressure but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not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save lives</a:t>
            </a:r>
          </a:p>
          <a:p>
            <a:pPr marL="342900" lvl="0" indent="-200660" rtl="0">
              <a:lnSpc>
                <a:spcPct val="90000"/>
              </a:lnSpc>
              <a:spcBef>
                <a:spcPts val="560"/>
              </a:spcBef>
              <a:buFont typeface="Wingdings" panose="05000000000000000000" pitchFamily="2" charset="2"/>
              <a:buChar char="Ø"/>
            </a:pPr>
            <a:endParaRPr sz="10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58140" lvl="0" indent="-3429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A screening test can prevent death from cancer but patient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won’t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necessarily live longer</a:t>
            </a: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1" name="Shape 181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 descr="Screen Shot 2016-08-04 at 4.18.19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7400" y="1608017"/>
            <a:ext cx="2412150" cy="48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269800" y="3546000"/>
            <a:ext cx="8569500" cy="1842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6A69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 txBox="1"/>
          <p:nvPr/>
        </p:nvSpPr>
        <p:spPr>
          <a:xfrm>
            <a:off x="457200" y="2083800"/>
            <a:ext cx="8229600" cy="294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98780" lvl="0" indent="-34290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Chemo can kill cancer cells and also make a patient’s life </a:t>
            </a: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miserable – and can even kill them</a:t>
            </a:r>
            <a:endParaRPr lang="en" sz="28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200660" rtl="0">
              <a:lnSpc>
                <a:spcPct val="90000"/>
              </a:lnSpc>
              <a:spcBef>
                <a:spcPts val="560"/>
              </a:spcBef>
              <a:buNone/>
            </a:pPr>
            <a:endParaRPr lang="en-US" sz="24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endParaRPr lang="en" sz="2800" b="1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KEY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QUESTION: </a:t>
            </a:r>
          </a:p>
          <a:p>
            <a:pPr lvl="0" algn="ctr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How sure are you that the biomarker = health?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What’s the Difference?</a:t>
            </a:r>
          </a:p>
        </p:txBody>
      </p:sp>
      <p:pic>
        <p:nvPicPr>
          <p:cNvPr id="190" name="Shape 190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269800" y="3546000"/>
            <a:ext cx="8569500" cy="18420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26A69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 txBox="1"/>
          <p:nvPr/>
        </p:nvSpPr>
        <p:spPr>
          <a:xfrm>
            <a:off x="457200" y="2083800"/>
            <a:ext cx="8229600" cy="294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200660" rtl="0">
              <a:lnSpc>
                <a:spcPct val="90000"/>
              </a:lnSpc>
              <a:spcBef>
                <a:spcPts val="560"/>
              </a:spcBef>
              <a:buNone/>
            </a:pPr>
            <a:endParaRPr lang="en-US" sz="24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20066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-US" sz="3200" b="1" dirty="0" smtClean="0">
                <a:latin typeface="Trebuchet MS"/>
                <a:ea typeface="Trebuchet MS"/>
                <a:cs typeface="Trebuchet MS"/>
                <a:sym typeface="Trebuchet MS"/>
              </a:rPr>
              <a:t>Would you rather be in a free clinical trial or pay for an unproven treatment?</a:t>
            </a:r>
            <a:endParaRPr lang="en-US" sz="32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endParaRPr lang="en" sz="2800" b="1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KEY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QUESTION: </a:t>
            </a:r>
          </a:p>
          <a:p>
            <a:pPr lvl="0" algn="ctr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Should patients be guinea pigs for years or wait until a treatment is proven to work? </a:t>
            </a:r>
            <a:endParaRPr lang="en" sz="2800" b="1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9" name="Shape 189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  Compromise: </a:t>
            </a:r>
            <a:r>
              <a:rPr lang="en" sz="4400" b="1" u="sng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Promise </a:t>
            </a: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to do Better Studies </a:t>
            </a:r>
            <a:r>
              <a:rPr lang="en" sz="4400" b="1" u="sng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After </a:t>
            </a: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Approval</a:t>
            </a:r>
            <a:endParaRPr lang="en" sz="4400" b="1" dirty="0">
              <a:solidFill>
                <a:schemeClr val="l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ee Serif"/>
              <a:ea typeface="Bree Serif"/>
              <a:cs typeface="Bree Serif"/>
              <a:sym typeface="Bree Serif"/>
            </a:endParaRPr>
          </a:p>
        </p:txBody>
      </p:sp>
      <p:pic>
        <p:nvPicPr>
          <p:cNvPr id="190" name="Shape 190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-112013" y="137837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60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Fast Tracked TB Drug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457200" y="1893033"/>
            <a:ext cx="8229600" cy="44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2766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We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need new TB drugs 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because of resistant bacteria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2766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Sirturo, the first new TB drug in 40 years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, was approved based on a surrogate endpoint (stopping bacterial growth). </a:t>
            </a:r>
            <a:endParaRPr lang="en" sz="28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5240" lvl="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2286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Font typeface="Trebuchet MS"/>
              <a:buChar char="○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Designated fast track, priority review and an orphan product.</a:t>
            </a: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7" name="Shape 197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Fast Tracked TB </a:t>
            </a:r>
            <a:r>
              <a:rPr lang="en" sz="4400" b="1" dirty="0">
                <a:solidFill>
                  <a:schemeClr val="lt2"/>
                </a:solidFill>
                <a:latin typeface="Bree Serif"/>
                <a:ea typeface="Bree Serif"/>
                <a:cs typeface="Bree Serif"/>
                <a:sym typeface="Bree Serif"/>
              </a:rPr>
              <a:t>Drug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457200" y="1893033"/>
            <a:ext cx="4600200" cy="44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2766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Research shows that TB patients taking Sirturo with old drugs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5x as likely to die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as those taking just the old TB drugs.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10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2766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What will happen in the real world? We don’t know yet</a:t>
            </a: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.</a:t>
            </a:r>
          </a:p>
          <a:p>
            <a:pPr marL="342900" lvl="0" indent="-32766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endParaRPr lang="en" sz="24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2766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FDA is requiring additional research (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post-market study</a:t>
            </a: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).  When will it be done?</a:t>
            </a:r>
            <a:endParaRPr lang="en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4" name="Shape 204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 descr="Screen Shot 2016-08-04 at 4.12.14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1069" y="2004467"/>
            <a:ext cx="3916125" cy="343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/>
        </p:nvSpPr>
        <p:spPr>
          <a:xfrm>
            <a:off x="1079500" y="370416"/>
            <a:ext cx="7220981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PSA Tests for Prostate Cancer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457200" y="1893033"/>
            <a:ext cx="8229600" cy="44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58140" lvl="0" indent="-34290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q"/>
            </a:pPr>
            <a:r>
              <a:rPr lang="en" sz="3200" dirty="0" smtClean="0">
                <a:latin typeface="Trebuchet MS"/>
                <a:ea typeface="Trebuchet MS"/>
                <a:cs typeface="Trebuchet MS"/>
                <a:sym typeface="Trebuchet MS"/>
              </a:rPr>
              <a:t> Patients </a:t>
            </a:r>
            <a:r>
              <a:rPr lang="en" sz="3200" dirty="0">
                <a:latin typeface="Trebuchet MS"/>
                <a:ea typeface="Trebuchet MS"/>
                <a:cs typeface="Trebuchet MS"/>
                <a:sym typeface="Trebuchet MS"/>
              </a:rPr>
              <a:t>who are screened are </a:t>
            </a:r>
            <a:r>
              <a:rPr lang="en" sz="3200" b="1" dirty="0">
                <a:latin typeface="Trebuchet MS"/>
                <a:ea typeface="Trebuchet MS"/>
                <a:cs typeface="Trebuchet MS"/>
                <a:sym typeface="Trebuchet MS"/>
              </a:rPr>
              <a:t>less likely to die from prostate cancer</a:t>
            </a:r>
            <a:r>
              <a:rPr lang="en" sz="3200" b="1" dirty="0" smtClean="0">
                <a:latin typeface="Trebuchet MS"/>
                <a:ea typeface="Trebuchet MS"/>
                <a:cs typeface="Trebuchet MS"/>
                <a:sym typeface="Trebuchet MS"/>
              </a:rPr>
              <a:t>.</a:t>
            </a:r>
          </a:p>
          <a:p>
            <a:pPr marL="15240" lvl="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</a:pPr>
            <a:endParaRPr lang="en" sz="32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171450" lvl="0" indent="-171450" rtl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endParaRPr sz="32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58140" lvl="0" indent="-3429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q"/>
            </a:pPr>
            <a:r>
              <a:rPr lang="en" sz="3200" dirty="0">
                <a:latin typeface="Trebuchet MS"/>
                <a:ea typeface="Trebuchet MS"/>
                <a:cs typeface="Trebuchet MS"/>
                <a:sym typeface="Trebuchet MS"/>
              </a:rPr>
              <a:t>...</a:t>
            </a:r>
            <a:r>
              <a:rPr lang="en" sz="3200" b="1" dirty="0">
                <a:latin typeface="Trebuchet MS"/>
                <a:ea typeface="Trebuchet MS"/>
                <a:cs typeface="Trebuchet MS"/>
                <a:sym typeface="Trebuchet MS"/>
              </a:rPr>
              <a:t>but patients don’t live any longer</a:t>
            </a:r>
            <a:r>
              <a:rPr lang="en" sz="3200" dirty="0">
                <a:latin typeface="Trebuchet MS"/>
                <a:ea typeface="Trebuchet MS"/>
                <a:cs typeface="Trebuchet MS"/>
                <a:sym typeface="Trebuchet MS"/>
              </a:rPr>
              <a:t>. They die of something else.</a:t>
            </a:r>
          </a:p>
          <a:p>
            <a:pPr lvl="0" rtl="0">
              <a:lnSpc>
                <a:spcPct val="90000"/>
              </a:lnSpc>
              <a:spcBef>
                <a:spcPts val="56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184150" rtl="0">
              <a:lnSpc>
                <a:spcPct val="90000"/>
              </a:lnSpc>
              <a:spcBef>
                <a:spcPts val="64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2" name="Shape 212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Device Approval Criteria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539750" y="2021600"/>
            <a:ext cx="5257800" cy="39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78460" lvl="0" indent="-342900" rtl="0">
              <a:lnSpc>
                <a:spcPct val="90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600" b="1" dirty="0">
                <a:latin typeface="Trebuchet MS"/>
                <a:ea typeface="Trebuchet MS"/>
                <a:cs typeface="Trebuchet MS"/>
                <a:sym typeface="Trebuchet MS"/>
              </a:rPr>
              <a:t>Reasonably</a:t>
            </a:r>
            <a:r>
              <a:rPr lang="en" sz="3600" dirty="0">
                <a:latin typeface="Trebuchet MS"/>
                <a:ea typeface="Trebuchet MS"/>
                <a:cs typeface="Trebuchet MS"/>
                <a:sym typeface="Trebuchet MS"/>
              </a:rPr>
              <a:t> safe</a:t>
            </a:r>
          </a:p>
          <a:p>
            <a:pPr marL="171450" lvl="0" indent="-171450" rtl="0">
              <a:lnSpc>
                <a:spcPct val="90000"/>
              </a:lnSpc>
              <a:spcBef>
                <a:spcPts val="640"/>
              </a:spcBef>
              <a:buFont typeface="Wingdings" panose="05000000000000000000" pitchFamily="2" charset="2"/>
              <a:buChar char="Ø"/>
            </a:pPr>
            <a:endParaRPr sz="3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 rtl="0">
              <a:lnSpc>
                <a:spcPct val="90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600" b="1" dirty="0">
                <a:latin typeface="Trebuchet MS"/>
                <a:ea typeface="Trebuchet MS"/>
                <a:cs typeface="Trebuchet MS"/>
                <a:sym typeface="Trebuchet MS"/>
              </a:rPr>
              <a:t>Reasonably</a:t>
            </a:r>
            <a:r>
              <a:rPr lang="en" sz="3600" dirty="0">
                <a:latin typeface="Trebuchet MS"/>
                <a:ea typeface="Trebuchet MS"/>
                <a:cs typeface="Trebuchet MS"/>
                <a:sym typeface="Trebuchet MS"/>
              </a:rPr>
              <a:t> effective </a:t>
            </a:r>
          </a:p>
          <a:p>
            <a:pPr marL="171450" lvl="0" indent="-171450" rtl="0">
              <a:lnSpc>
                <a:spcPct val="90000"/>
              </a:lnSpc>
              <a:spcBef>
                <a:spcPts val="640"/>
              </a:spcBef>
              <a:buFont typeface="Wingdings" panose="05000000000000000000" pitchFamily="2" charset="2"/>
              <a:buChar char="Ø"/>
            </a:pPr>
            <a:endParaRPr sz="3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 rtl="0">
              <a:lnSpc>
                <a:spcPct val="90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600" b="1" dirty="0">
                <a:latin typeface="Trebuchet MS"/>
                <a:ea typeface="Trebuchet MS"/>
                <a:cs typeface="Trebuchet MS"/>
                <a:sym typeface="Trebuchet MS"/>
              </a:rPr>
              <a:t>95+% </a:t>
            </a:r>
            <a:r>
              <a:rPr lang="en" sz="3600" dirty="0">
                <a:latin typeface="Trebuchet MS"/>
                <a:ea typeface="Trebuchet MS"/>
                <a:cs typeface="Trebuchet MS"/>
                <a:sym typeface="Trebuchet MS"/>
              </a:rPr>
              <a:t>are </a:t>
            </a:r>
            <a:r>
              <a:rPr lang="en" sz="3600" b="1" dirty="0">
                <a:latin typeface="Trebuchet MS"/>
                <a:ea typeface="Trebuchet MS"/>
                <a:cs typeface="Trebuchet MS"/>
                <a:sym typeface="Trebuchet MS"/>
              </a:rPr>
              <a:t>not </a:t>
            </a:r>
            <a:r>
              <a:rPr lang="en" sz="3600" dirty="0">
                <a:latin typeface="Trebuchet MS"/>
                <a:ea typeface="Trebuchet MS"/>
                <a:cs typeface="Trebuchet MS"/>
                <a:sym typeface="Trebuchet MS"/>
              </a:rPr>
              <a:t>studied in clinical trials</a:t>
            </a:r>
          </a:p>
        </p:txBody>
      </p:sp>
      <p:pic>
        <p:nvPicPr>
          <p:cNvPr id="219" name="Shape 219" descr="Untitle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48035" y="2021600"/>
            <a:ext cx="23859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Shape 220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Low Risk: Not Tested</a:t>
            </a:r>
          </a:p>
        </p:txBody>
      </p:sp>
      <p:pic>
        <p:nvPicPr>
          <p:cNvPr id="226" name="Shape 226" descr="md1386z400x40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45625" y="1890033"/>
            <a:ext cx="3124500" cy="416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 descr="band-aid.jpg"/>
          <p:cNvPicPr preferRelativeResize="0"/>
          <p:nvPr/>
        </p:nvPicPr>
        <p:blipFill rotWithShape="1">
          <a:blip r:embed="rId4">
            <a:alphaModFix/>
          </a:blip>
          <a:srcRect l="-5679" r="-5691"/>
          <a:stretch/>
        </p:blipFill>
        <p:spPr>
          <a:xfrm>
            <a:off x="0" y="2445800"/>
            <a:ext cx="3654300" cy="267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 descr="crutche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7300" y="1458833"/>
            <a:ext cx="2029500" cy="502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 descr="FINAL NCHR Logo 2014 JPEG.jpg"/>
          <p:cNvPicPr preferRelativeResize="0"/>
          <p:nvPr/>
        </p:nvPicPr>
        <p:blipFill rotWithShape="1">
          <a:blip r:embed="rId6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8" descr="FINAL NCHR Logo 2014 JPEG.jpg"/>
          <p:cNvPicPr preferRelativeResize="0"/>
          <p:nvPr/>
        </p:nvPicPr>
        <p:blipFill rotWithShape="1">
          <a:blip r:embed="rId6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Moderate Risk (510k) </a:t>
            </a:r>
          </a:p>
        </p:txBody>
      </p:sp>
      <p:pic>
        <p:nvPicPr>
          <p:cNvPr id="235" name="Shape 235" descr="Indweioe Vena Cava Filter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736400"/>
            <a:ext cx="1897575" cy="434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 descr="hipmaker.png"/>
          <p:cNvPicPr preferRelativeResize="0"/>
          <p:nvPr/>
        </p:nvPicPr>
        <p:blipFill rotWithShape="1">
          <a:blip r:embed="rId4">
            <a:alphaModFix/>
          </a:blip>
          <a:srcRect l="-74297" r="-74272"/>
          <a:stretch/>
        </p:blipFill>
        <p:spPr>
          <a:xfrm>
            <a:off x="1306500" y="1736400"/>
            <a:ext cx="6531000" cy="478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 descr="Untitled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7200" y="1816333"/>
            <a:ext cx="1629900" cy="21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 descr="contact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7200" y="4165300"/>
            <a:ext cx="1947900" cy="25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Shape 239" descr="FINAL NCHR Logo 2014 JPEG.jpg"/>
          <p:cNvPicPr preferRelativeResize="0"/>
          <p:nvPr/>
        </p:nvPicPr>
        <p:blipFill rotWithShape="1">
          <a:blip r:embed="rId7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78" descr="FINAL NCHR Logo 2014 JPEG.jpg"/>
          <p:cNvPicPr preferRelativeResize="0"/>
          <p:nvPr/>
        </p:nvPicPr>
        <p:blipFill rotWithShape="1">
          <a:blip r:embed="rId7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499975" y="1949967"/>
            <a:ext cx="8229600" cy="518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Introduction to the FDA: </a:t>
            </a:r>
          </a:p>
          <a:p>
            <a:pPr marL="342900" marR="0" lvl="0" indent="-34290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What Patients Need to Know</a:t>
            </a: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lang="en" sz="2400" b="1" dirty="0" smtClean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" sz="3200" b="1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Diana </a:t>
            </a:r>
            <a:r>
              <a:rPr lang="en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Zuckerman, PhD, President </a:t>
            </a:r>
          </a:p>
          <a:p>
            <a:pPr marL="342900" marR="0" lvl="0" indent="-342900" algn="ctr" rtl="0"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National Center for Health Research</a:t>
            </a:r>
          </a:p>
        </p:txBody>
      </p:sp>
      <p:pic>
        <p:nvPicPr>
          <p:cNvPr id="115" name="Shape 115" descr="FINAL NCHR Logo 2014 JPE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4098" y="270233"/>
            <a:ext cx="4435801" cy="1679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98% are “Moderate Risk”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457200" y="1705900"/>
            <a:ext cx="8229600" cy="435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55600" rtl="0">
              <a:lnSpc>
                <a:spcPct val="90000"/>
              </a:lnSpc>
              <a:spcBef>
                <a:spcPts val="0"/>
              </a:spcBef>
              <a:buSzPct val="83333"/>
              <a:buFont typeface="Trebuchet MS"/>
              <a:buChar char="●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Reviewed through the 510(k) </a:t>
            </a:r>
            <a:r>
              <a:rPr lang="en" sz="2800" dirty="0" smtClean="0">
                <a:latin typeface="Trebuchet MS"/>
                <a:ea typeface="Trebuchet MS"/>
                <a:cs typeface="Trebuchet MS"/>
                <a:sym typeface="Trebuchet MS"/>
              </a:rPr>
              <a:t>process</a:t>
            </a:r>
          </a:p>
          <a:p>
            <a:pPr marL="457200" lvl="0" indent="-355600" rtl="0">
              <a:lnSpc>
                <a:spcPct val="90000"/>
              </a:lnSpc>
              <a:spcBef>
                <a:spcPts val="0"/>
              </a:spcBef>
              <a:buSzPct val="83333"/>
              <a:buFont typeface="Trebuchet MS"/>
              <a:buChar char="●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90000"/>
              </a:lnSpc>
              <a:spcBef>
                <a:spcPts val="0"/>
              </a:spcBef>
              <a:buSzPct val="83333"/>
              <a:buFont typeface="Trebuchet MS"/>
              <a:buChar char="●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Not 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tested for safety or efficacy </a:t>
            </a:r>
            <a:endParaRPr lang="en" sz="28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90000"/>
              </a:lnSpc>
              <a:spcBef>
                <a:spcPts val="0"/>
              </a:spcBef>
              <a:buSzPct val="83333"/>
              <a:buFont typeface="Trebuchet MS"/>
              <a:buChar char="●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90000"/>
              </a:lnSpc>
              <a:spcBef>
                <a:spcPts val="0"/>
              </a:spcBef>
              <a:buSzPct val="83333"/>
              <a:buFont typeface="Trebuchet MS"/>
              <a:buChar char="●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Must be Substantially Equivalent to other devices legally on the market </a:t>
            </a:r>
            <a:endParaRPr lang="en" sz="28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90000"/>
              </a:lnSpc>
              <a:spcBef>
                <a:spcPts val="0"/>
              </a:spcBef>
              <a:buSzPct val="83333"/>
              <a:buFont typeface="Trebuchet MS"/>
              <a:buChar char="●"/>
            </a:pPr>
            <a:endParaRPr lang="en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○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No clinical </a:t>
            </a:r>
            <a:r>
              <a:rPr lang="en" sz="2800" dirty="0" smtClean="0">
                <a:latin typeface="Trebuchet MS"/>
                <a:ea typeface="Trebuchet MS"/>
                <a:cs typeface="Trebuchet MS"/>
                <a:sym typeface="Trebuchet MS"/>
              </a:rPr>
              <a:t>trials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○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○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No </a:t>
            </a:r>
            <a:r>
              <a:rPr lang="en" sz="2800" dirty="0" smtClean="0">
                <a:latin typeface="Trebuchet MS"/>
                <a:ea typeface="Trebuchet MS"/>
                <a:cs typeface="Trebuchet MS"/>
                <a:sym typeface="Trebuchet MS"/>
              </a:rPr>
              <a:t>inspections</a:t>
            </a: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○"/>
            </a:pPr>
            <a:endParaRPr lang="en"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○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No studies required post-market</a:t>
            </a:r>
          </a:p>
        </p:txBody>
      </p:sp>
      <p:pic>
        <p:nvPicPr>
          <p:cNvPr id="246" name="Shape 246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/>
          <p:nvPr/>
        </p:nvSpPr>
        <p:spPr>
          <a:xfrm>
            <a:off x="956750" y="5082783"/>
            <a:ext cx="417000" cy="516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/>
          <p:nvPr/>
        </p:nvSpPr>
        <p:spPr>
          <a:xfrm>
            <a:off x="956750" y="5781659"/>
            <a:ext cx="417000" cy="516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/>
          <p:nvPr/>
        </p:nvSpPr>
        <p:spPr>
          <a:xfrm>
            <a:off x="941382" y="4286517"/>
            <a:ext cx="417000" cy="5168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High Risk Medical Devices</a:t>
            </a:r>
            <a:b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36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(pacemaker, heart, infusion pump)</a:t>
            </a:r>
          </a:p>
        </p:txBody>
      </p:sp>
      <p:pic>
        <p:nvPicPr>
          <p:cNvPr id="255" name="Shape 255" descr="single-chamber-pacemaker.jpg"/>
          <p:cNvPicPr preferRelativeResize="0"/>
          <p:nvPr/>
        </p:nvPicPr>
        <p:blipFill rotWithShape="1">
          <a:blip r:embed="rId3">
            <a:alphaModFix/>
          </a:blip>
          <a:srcRect l="-27307" r="-27323"/>
          <a:stretch/>
        </p:blipFill>
        <p:spPr>
          <a:xfrm>
            <a:off x="2985525" y="2411300"/>
            <a:ext cx="4295700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 descr="117501973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0600" y="2271700"/>
            <a:ext cx="2198700" cy="375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 descr="Implantable Ventricular Devic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675" y="2271700"/>
            <a:ext cx="3240000" cy="34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 descr="FINAL NCHR Logo 2014 JPEG.jpg"/>
          <p:cNvPicPr preferRelativeResize="0"/>
          <p:nvPr/>
        </p:nvPicPr>
        <p:blipFill rotWithShape="1">
          <a:blip r:embed="rId6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78" descr="FINAL NCHR Logo 2014 JPEG.jpg"/>
          <p:cNvPicPr preferRelativeResize="0"/>
          <p:nvPr/>
        </p:nvPicPr>
        <p:blipFill rotWithShape="1">
          <a:blip r:embed="rId6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11700" y="2994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 Highest </a:t>
            </a: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Risk Devices: PMA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Trebuchet MS"/>
            </a:pPr>
            <a:r>
              <a:rPr lang="en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Implants, life-saving or life-sustaining</a:t>
            </a:r>
          </a:p>
          <a:p>
            <a: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Trebuchet MS"/>
            </a:pPr>
            <a:endParaRPr lang="en" sz="2800" dirty="0" smtClean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Trebuchet MS"/>
            </a:pPr>
            <a:r>
              <a:rPr lang="en" sz="3200" b="1" dirty="0" smtClean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Premarket </a:t>
            </a:r>
            <a:r>
              <a:rPr lang="en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Approval</a:t>
            </a:r>
          </a:p>
          <a:p>
            <a: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rebuchet MS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Reasonably safe</a:t>
            </a:r>
          </a:p>
          <a:p>
            <a:pPr marL="45720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Trebuchet MS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Reasonably effective</a:t>
            </a:r>
          </a:p>
          <a:p>
            <a:pPr marL="45720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Trebuchet MS"/>
            </a:pPr>
            <a:endParaRPr lang="en" sz="2800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556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Trebuchet MS"/>
            </a:pP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One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clinical trial (not double blind) 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with smaller sample than required for prescription drug data</a:t>
            </a:r>
          </a:p>
          <a:p>
            <a:pPr marL="0" lvl="0" indent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Noto Sans Symbols"/>
              <a:buNone/>
            </a:pPr>
            <a:endParaRPr sz="2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spcBef>
                <a:spcPts val="0"/>
              </a:spcBef>
              <a:buNone/>
            </a:pPr>
            <a:endParaRPr sz="24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5" name="Shape 265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FDA Approval of </a:t>
            </a:r>
            <a:endParaRPr lang="en" sz="4000" b="1" dirty="0" smtClean="0">
              <a:solidFill>
                <a:schemeClr val="l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ee Serif"/>
              <a:ea typeface="Bree Serif"/>
              <a:cs typeface="Bree Serif"/>
              <a:sym typeface="Bree Serif"/>
            </a:endParaRPr>
          </a:p>
          <a:p>
            <a:pPr lvl="0" algn="ctr" rtl="0">
              <a:spcBef>
                <a:spcPts val="0"/>
              </a:spcBef>
              <a:buNone/>
            </a:pPr>
            <a:r>
              <a:rPr lang="en" sz="40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Drugs </a:t>
            </a:r>
            <a: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and Devices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457200" y="1833000"/>
            <a:ext cx="8229600" cy="4732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3000" b="1" dirty="0">
                <a:latin typeface="Trebuchet MS"/>
                <a:ea typeface="Trebuchet MS"/>
                <a:cs typeface="Trebuchet MS"/>
                <a:sym typeface="Trebuchet MS"/>
              </a:rPr>
              <a:t>Does </a:t>
            </a:r>
            <a:r>
              <a:rPr lang="en" sz="3000" b="1" u="sng" dirty="0">
                <a:latin typeface="Trebuchet MS"/>
                <a:ea typeface="Trebuchet MS"/>
                <a:cs typeface="Trebuchet MS"/>
                <a:sym typeface="Trebuchet MS"/>
              </a:rPr>
              <a:t>NOT</a:t>
            </a:r>
            <a:r>
              <a:rPr lang="en" sz="3000" b="1" dirty="0">
                <a:latin typeface="Trebuchet MS"/>
                <a:ea typeface="Trebuchet MS"/>
                <a:cs typeface="Trebuchet MS"/>
                <a:sym typeface="Trebuchet MS"/>
              </a:rPr>
              <a:t> mean:</a:t>
            </a:r>
          </a:p>
          <a:p>
            <a:pPr marL="800100" lvl="0" indent="-30734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Nobody will die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from this </a:t>
            </a: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product </a:t>
            </a:r>
          </a:p>
          <a:p>
            <a:pPr marL="800100" lvl="0" indent="-30734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endParaRPr lang="en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800100" lvl="0" indent="-30734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Few will be harmed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by this </a:t>
            </a: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product</a:t>
            </a:r>
          </a:p>
          <a:p>
            <a:pPr marL="492760" lvl="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</a:pPr>
            <a:endParaRPr lang="en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800100" lvl="0" indent="-30734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This product is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safe for long-term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use</a:t>
            </a:r>
          </a:p>
          <a:p>
            <a:pPr marL="800100" lvl="0" indent="-30734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endParaRPr lang="en"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800100" lvl="0" indent="-307340" rtl="0">
              <a:lnSpc>
                <a:spcPct val="115000"/>
              </a:lnSpc>
              <a:spcBef>
                <a:spcPts val="64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This product is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more effective OR cheaper than products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on the market</a:t>
            </a:r>
          </a:p>
        </p:txBody>
      </p:sp>
      <p:sp>
        <p:nvSpPr>
          <p:cNvPr id="273" name="Shape 273"/>
          <p:cNvSpPr/>
          <p:nvPr/>
        </p:nvSpPr>
        <p:spPr>
          <a:xfrm>
            <a:off x="777005" y="2373620"/>
            <a:ext cx="598800" cy="6416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/>
          <p:nvPr/>
        </p:nvSpPr>
        <p:spPr>
          <a:xfrm>
            <a:off x="777005" y="3387767"/>
            <a:ext cx="598800" cy="6416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5" name="Shape 275"/>
          <p:cNvSpPr/>
          <p:nvPr/>
        </p:nvSpPr>
        <p:spPr>
          <a:xfrm>
            <a:off x="780100" y="4416347"/>
            <a:ext cx="598800" cy="6416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/>
          <p:nvPr/>
        </p:nvSpPr>
        <p:spPr>
          <a:xfrm>
            <a:off x="826378" y="5390430"/>
            <a:ext cx="598800" cy="6416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/>
        </p:nvSpPr>
        <p:spPr>
          <a:xfrm>
            <a:off x="3922950" y="3372800"/>
            <a:ext cx="990600" cy="23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9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23362" y="175216"/>
            <a:ext cx="8408937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    Are </a:t>
            </a:r>
            <a:r>
              <a:rPr lang="en" sz="36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these substantially equivalent?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83" name="Shape 283" descr="implant3compressedsmall"/>
          <p:cNvPicPr preferRelativeResize="0"/>
          <p:nvPr/>
        </p:nvPicPr>
        <p:blipFill rotWithShape="1">
          <a:blip r:embed="rId3">
            <a:alphaModFix/>
          </a:blip>
          <a:srcRect l="17488" t="8731" r="16937" b="6909"/>
          <a:stretch/>
        </p:blipFill>
        <p:spPr>
          <a:xfrm>
            <a:off x="572850" y="1759167"/>
            <a:ext cx="3276600" cy="422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 txBox="1"/>
          <p:nvPr/>
        </p:nvSpPr>
        <p:spPr>
          <a:xfrm>
            <a:off x="925350" y="5981967"/>
            <a:ext cx="2571600" cy="85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500" b="0" i="0" u="none" strike="noStrike" cap="none">
                <a:latin typeface="Trebuchet MS"/>
                <a:ea typeface="Trebuchet MS"/>
                <a:cs typeface="Trebuchet MS"/>
                <a:sym typeface="Trebuchet MS"/>
              </a:rPr>
              <a:t>Vitek TMJ implants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Noto Sans Symbols"/>
              <a:buNone/>
            </a:pPr>
            <a:endParaRPr sz="1800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Shape 285" descr="silat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3550" y="2157167"/>
            <a:ext cx="3886200" cy="34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 txBox="1"/>
          <p:nvPr/>
        </p:nvSpPr>
        <p:spPr>
          <a:xfrm>
            <a:off x="5867400" y="5583967"/>
            <a:ext cx="2089200" cy="48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50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Dow silicone sheet</a:t>
            </a:r>
          </a:p>
        </p:txBody>
      </p:sp>
      <p:sp>
        <p:nvSpPr>
          <p:cNvPr id="287" name="Shape 287"/>
          <p:cNvSpPr txBox="1"/>
          <p:nvPr/>
        </p:nvSpPr>
        <p:spPr>
          <a:xfrm>
            <a:off x="4075350" y="3077967"/>
            <a:ext cx="685800" cy="158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Noto Sans Symbols"/>
              <a:buNone/>
            </a:pPr>
            <a:r>
              <a:rPr lang="en" sz="6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288" name="Shape 288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78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/>
          <p:nvPr/>
        </p:nvSpPr>
        <p:spPr>
          <a:xfrm>
            <a:off x="1079500" y="370416"/>
            <a:ext cx="7297956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Temporary Mandibular </a:t>
            </a: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Implant</a:t>
            </a:r>
            <a:endParaRPr lang="en" sz="4400" b="1" dirty="0">
              <a:solidFill>
                <a:schemeClr val="l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457200" y="2133600"/>
            <a:ext cx="8229600" cy="40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0734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Temporarily replace bone 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removed due to oral cancer</a:t>
            </a: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○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Study: Temporary </a:t>
            </a: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use</a:t>
            </a:r>
          </a:p>
          <a:p>
            <a:pPr marL="533400" lvl="1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Trebuchet MS"/>
              <a:buChar char="○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Reality: not temporary 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- serious health risks; no long-term info</a:t>
            </a:r>
          </a:p>
        </p:txBody>
      </p:sp>
      <p:pic>
        <p:nvPicPr>
          <p:cNvPr id="295" name="Shape 295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201475" y="175216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OsteoMed Temporary Condylar </a:t>
            </a:r>
            <a:r>
              <a:rPr lang="en" sz="36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/>
            </a:r>
            <a:br>
              <a:rPr lang="en" sz="36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</a:br>
            <a:r>
              <a:rPr lang="en" sz="36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I</a:t>
            </a:r>
            <a:r>
              <a:rPr lang="en" sz="36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mplant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11700" y="4903733"/>
            <a:ext cx="8520600" cy="2088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“Substantially equivalent”?: Yes, according to the FDA</a:t>
            </a:r>
          </a:p>
          <a:p>
            <a:pPr lvl="0">
              <a:spcBef>
                <a:spcPts val="64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...but new design includes moveable parts!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 l="50000" t="85812" b="-3375"/>
          <a:stretch/>
        </p:blipFill>
        <p:spPr>
          <a:xfrm>
            <a:off x="1589087" y="2019300"/>
            <a:ext cx="4230600" cy="19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4">
            <a:alphaModFix/>
          </a:blip>
          <a:srcRect l="62544" t="46703"/>
          <a:stretch/>
        </p:blipFill>
        <p:spPr>
          <a:xfrm>
            <a:off x="304800" y="1555749"/>
            <a:ext cx="1116000" cy="318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 l="50002" r="194" b="57585"/>
          <a:stretch/>
        </p:blipFill>
        <p:spPr>
          <a:xfrm>
            <a:off x="5969000" y="1555749"/>
            <a:ext cx="3098700" cy="34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Shape 305"/>
          <p:cNvSpPr/>
          <p:nvPr/>
        </p:nvSpPr>
        <p:spPr>
          <a:xfrm>
            <a:off x="1274763" y="2815167"/>
            <a:ext cx="593699" cy="60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99FF99"/>
              </a:buClr>
              <a:buFont typeface="Noto Sans Symbols"/>
              <a:buNone/>
            </a:pPr>
            <a:endParaRPr sz="3200" b="1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Shape 306"/>
          <p:cNvSpPr/>
          <p:nvPr/>
        </p:nvSpPr>
        <p:spPr>
          <a:xfrm>
            <a:off x="5734050" y="2722033"/>
            <a:ext cx="593700" cy="60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99FF99"/>
              </a:buClr>
              <a:buFont typeface="Noto Sans Symbols"/>
              <a:buNone/>
            </a:pPr>
            <a:endParaRPr sz="3200" b="1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/>
          <p:nvPr/>
        </p:nvSpPr>
        <p:spPr>
          <a:xfrm>
            <a:off x="1314450" y="3877733"/>
            <a:ext cx="4724400" cy="37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200" b="0" i="1">
                <a:latin typeface="Arial"/>
                <a:ea typeface="Arial"/>
                <a:cs typeface="Arial"/>
                <a:sym typeface="Arial"/>
              </a:rPr>
              <a:t>Images from Driemel, O. et al. Int. J. Oral Maxillofac. Surg. 2009  </a:t>
            </a:r>
          </a:p>
        </p:txBody>
      </p:sp>
      <p:pic>
        <p:nvPicPr>
          <p:cNvPr id="308" name="Shape 308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78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Spinal Screw Systems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9878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200" dirty="0">
                <a:latin typeface="Trebuchet MS"/>
                <a:ea typeface="Trebuchet MS"/>
                <a:cs typeface="Trebuchet MS"/>
                <a:sym typeface="Trebuchet MS"/>
              </a:rPr>
              <a:t>Used with spinal fusion </a:t>
            </a:r>
            <a:r>
              <a:rPr lang="en" sz="3200" dirty="0" smtClean="0">
                <a:latin typeface="Trebuchet MS"/>
                <a:ea typeface="Trebuchet MS"/>
                <a:cs typeface="Trebuchet MS"/>
                <a:sym typeface="Trebuchet MS"/>
              </a:rPr>
              <a:t>surgery</a:t>
            </a:r>
          </a:p>
          <a:p>
            <a:pPr marL="39878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endParaRPr lang="en" sz="32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200" dirty="0">
                <a:latin typeface="Trebuchet MS"/>
                <a:ea typeface="Trebuchet MS"/>
                <a:cs typeface="Trebuchet MS"/>
                <a:sym typeface="Trebuchet MS"/>
              </a:rPr>
              <a:t>Spinal surgery is </a:t>
            </a:r>
            <a:r>
              <a:rPr lang="en" sz="3200" dirty="0" smtClean="0">
                <a:latin typeface="Trebuchet MS"/>
                <a:ea typeface="Trebuchet MS"/>
                <a:cs typeface="Trebuchet MS"/>
                <a:sym typeface="Trebuchet MS"/>
              </a:rPr>
              <a:t>risky</a:t>
            </a:r>
          </a:p>
          <a:p>
            <a:pPr marL="378460" lvl="0" indent="-342900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endParaRPr lang="en" sz="32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200" dirty="0">
                <a:latin typeface="Trebuchet MS"/>
                <a:ea typeface="Trebuchet MS"/>
                <a:cs typeface="Trebuchet MS"/>
                <a:sym typeface="Trebuchet MS"/>
              </a:rPr>
              <a:t>Clinical trials not required for new spinal screw systems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endParaRPr sz="3200" dirty="0"/>
          </a:p>
        </p:txBody>
      </p:sp>
      <p:pic>
        <p:nvPicPr>
          <p:cNvPr id="4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/>
        </p:nvSpPr>
        <p:spPr>
          <a:xfrm>
            <a:off x="4076700" y="3430967"/>
            <a:ext cx="990600" cy="23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756922" y="346667"/>
            <a:ext cx="8171628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DePuy </a:t>
            </a: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VIPER Spinal System</a:t>
            </a:r>
          </a:p>
        </p:txBody>
      </p:sp>
      <p:pic>
        <p:nvPicPr>
          <p:cNvPr id="321" name="Shape 321" descr="DePuy Adds to Expedium Spinal Lin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1975" y="3262900"/>
            <a:ext cx="1934400" cy="259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Shape 322"/>
          <p:cNvSpPr txBox="1">
            <a:spLocks noGrp="1"/>
          </p:cNvSpPr>
          <p:nvPr>
            <p:ph type="body" idx="1"/>
          </p:nvPr>
        </p:nvSpPr>
        <p:spPr>
          <a:xfrm>
            <a:off x="407950" y="1366083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lvl="0" indent="-28702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Trebuchet MS"/>
              <a:buChar char="●"/>
            </a:pP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Changed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 dramatically since 1996</a:t>
            </a:r>
          </a:p>
          <a:p>
            <a:pPr marL="342900" lvl="0" indent="-30734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Differences: Added or modified parts, new complex systems have not been tested</a:t>
            </a:r>
          </a:p>
        </p:txBody>
      </p:sp>
      <p:pic>
        <p:nvPicPr>
          <p:cNvPr id="323" name="Shape 3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10544" y="3226900"/>
            <a:ext cx="2193300" cy="26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Shape 324"/>
          <p:cNvSpPr txBox="1"/>
          <p:nvPr/>
        </p:nvSpPr>
        <p:spPr>
          <a:xfrm>
            <a:off x="1597224" y="5895700"/>
            <a:ext cx="2710200" cy="36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50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DePuy Spinal System, 2011</a:t>
            </a:r>
          </a:p>
        </p:txBody>
      </p:sp>
      <p:sp>
        <p:nvSpPr>
          <p:cNvPr id="325" name="Shape 325"/>
          <p:cNvSpPr txBox="1"/>
          <p:nvPr/>
        </p:nvSpPr>
        <p:spPr>
          <a:xfrm>
            <a:off x="5305553" y="5895700"/>
            <a:ext cx="3003300" cy="36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500" b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Anterior Plate Fixation System </a:t>
            </a:r>
          </a:p>
        </p:txBody>
      </p:sp>
      <p:pic>
        <p:nvPicPr>
          <p:cNvPr id="326" name="Shape 326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/>
        </p:nvSpPr>
        <p:spPr>
          <a:xfrm>
            <a:off x="4229100" y="3226900"/>
            <a:ext cx="685800" cy="158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Noto Sans Symbols"/>
              <a:buNone/>
            </a:pPr>
            <a:r>
              <a:rPr lang="en" sz="6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11" name="Shape 78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/>
        </p:nvSpPr>
        <p:spPr>
          <a:xfrm>
            <a:off x="4192150" y="3917467"/>
            <a:ext cx="990600" cy="235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Noto Sans Symbols"/>
              <a:buNone/>
            </a:pPr>
            <a:r>
              <a:rPr lang="en" sz="1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311700" y="189233"/>
            <a:ext cx="88323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Nonthermal Shortwave Diathermy Devices for Pain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311700" y="1644267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Not enough safety &amp; effectiveness data for old ones or new ones</a:t>
            </a:r>
          </a:p>
          <a:p>
            <a:pPr marL="342900" lvl="0" indent="-3683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rebuchet MS"/>
              <a:buChar char="●"/>
            </a:pPr>
            <a:r>
              <a:rPr lang="en" sz="2400" dirty="0" smtClean="0">
                <a:latin typeface="Trebuchet MS"/>
                <a:ea typeface="Trebuchet MS"/>
                <a:cs typeface="Trebuchet MS"/>
                <a:sym typeface="Trebuchet MS"/>
              </a:rPr>
              <a:t>Substantially 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equivalent? </a:t>
            </a:r>
          </a:p>
          <a:p>
            <a:pPr marL="342900" lvl="0" indent="-36830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Differences: Length &amp; frequency of treatment time </a:t>
            </a:r>
          </a:p>
          <a:p>
            <a:pPr marL="342900" lvl="0" indent="-34290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99FF99"/>
              </a:buClr>
              <a:buSzPct val="59999"/>
              <a:buFont typeface="Noto Sans Symbols"/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spcBef>
                <a:spcPts val="0"/>
              </a:spcBef>
              <a:buNone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 l="6730" t="7267" r="4356" b="5487"/>
          <a:stretch/>
        </p:blipFill>
        <p:spPr>
          <a:xfrm>
            <a:off x="1249949" y="3543513"/>
            <a:ext cx="2747700" cy="247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4">
            <a:alphaModFix/>
          </a:blip>
          <a:srcRect l="36010" t="30108" r="35169" b="52138"/>
          <a:stretch/>
        </p:blipFill>
        <p:spPr>
          <a:xfrm>
            <a:off x="5591800" y="3543513"/>
            <a:ext cx="2328300" cy="247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/>
        </p:nvSpPr>
        <p:spPr>
          <a:xfrm>
            <a:off x="4387325" y="3714533"/>
            <a:ext cx="685800" cy="158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Noto Sans Symbols"/>
              <a:buNone/>
            </a:pPr>
            <a:r>
              <a:rPr lang="en" sz="6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9" name="Shape 78" descr="FINAL NCHR Logo 2014 JPEG.jpg"/>
          <p:cNvPicPr preferRelativeResize="0"/>
          <p:nvPr/>
        </p:nvPicPr>
        <p:blipFill rotWithShape="1">
          <a:blip r:embed="rId5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 descr="Screen Shot 2016-08-03 at 4.14.28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6925" y="4184600"/>
            <a:ext cx="2545874" cy="253793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 txBox="1"/>
          <p:nvPr/>
        </p:nvSpPr>
        <p:spPr>
          <a:xfrm>
            <a:off x="457200" y="571633"/>
            <a:ext cx="8514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Bree Serif"/>
                <a:cs typeface="Bree Serif"/>
                <a:sym typeface="Bree Serif"/>
              </a:rPr>
              <a:t>FDA </a:t>
            </a:r>
            <a:r>
              <a:rPr lang="en" sz="4400" b="1" dirty="0" smtClean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Bree Serif"/>
                <a:cs typeface="Bree Serif"/>
                <a:sym typeface="Bree Serif"/>
              </a:rPr>
              <a:t>Approval: </a:t>
            </a: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Bree Serif"/>
                <a:cs typeface="Bree Serif"/>
                <a:sym typeface="Bree Serif"/>
              </a:rPr>
              <a:t>Drugs &amp; Devices</a:t>
            </a:r>
          </a:p>
        </p:txBody>
      </p:sp>
      <p:sp>
        <p:nvSpPr>
          <p:cNvPr id="77" name="Shape 77"/>
          <p:cNvSpPr txBox="1"/>
          <p:nvPr/>
        </p:nvSpPr>
        <p:spPr>
          <a:xfrm>
            <a:off x="541200" y="2091233"/>
            <a:ext cx="8229600" cy="443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01600" lvl="0" rtl="0">
              <a:lnSpc>
                <a:spcPct val="115000"/>
              </a:lnSpc>
              <a:spcBef>
                <a:spcPts val="0"/>
              </a:spcBef>
              <a:buSzPct val="83333"/>
            </a:pPr>
            <a:r>
              <a:rPr lang="en" sz="2800" b="1" dirty="0">
                <a:latin typeface="Calibri" panose="020F0502020204030204" pitchFamily="34" charset="0"/>
                <a:ea typeface="Trebuchet MS"/>
                <a:cs typeface="Trebuchet MS"/>
                <a:sym typeface="Trebuchet MS"/>
              </a:rPr>
              <a:t>Safe and Effective means the benefits outweigh the risks for most </a:t>
            </a:r>
            <a:r>
              <a:rPr lang="en" sz="2800" b="1" dirty="0" smtClean="0">
                <a:latin typeface="Calibri" panose="020F0502020204030204" pitchFamily="34" charset="0"/>
                <a:ea typeface="Trebuchet MS"/>
                <a:cs typeface="Trebuchet MS"/>
                <a:sym typeface="Trebuchet MS"/>
              </a:rPr>
              <a:t>patients</a:t>
            </a:r>
          </a:p>
          <a:p>
            <a:pPr marL="457200" lvl="8" indent="-355600">
              <a:lnSpc>
                <a:spcPct val="115000"/>
              </a:lnSpc>
              <a:buSzPct val="83333"/>
              <a:buFont typeface="Wingdings" panose="05000000000000000000" pitchFamily="2" charset="2"/>
              <a:buChar char="Ø"/>
            </a:pPr>
            <a:r>
              <a:rPr lang="en" sz="2800" b="1" dirty="0" smtClean="0">
                <a:latin typeface="Calibri" panose="020F0502020204030204" pitchFamily="34" charset="0"/>
                <a:ea typeface="Trebuchet MS"/>
                <a:cs typeface="Trebuchet MS"/>
                <a:sym typeface="Trebuchet MS"/>
              </a:rPr>
              <a:t>Who decides?  </a:t>
            </a:r>
          </a:p>
          <a:p>
            <a:pPr marL="457200" lvl="8" indent="-355600">
              <a:lnSpc>
                <a:spcPct val="115000"/>
              </a:lnSpc>
              <a:buSzPct val="83333"/>
              <a:buFont typeface="Wingdings" panose="05000000000000000000" pitchFamily="2" charset="2"/>
              <a:buChar char="Ø"/>
            </a:pPr>
            <a:r>
              <a:rPr lang="en" sz="2800" b="1" dirty="0" smtClean="0">
                <a:latin typeface="Calibri" panose="020F0502020204030204" pitchFamily="34" charset="0"/>
                <a:ea typeface="Trebuchet MS"/>
                <a:cs typeface="Trebuchet MS"/>
                <a:sym typeface="Trebuchet MS"/>
              </a:rPr>
              <a:t>How do you quantify?</a:t>
            </a:r>
          </a:p>
          <a:p>
            <a:pPr marL="457200" lvl="1" indent="-355600">
              <a:lnSpc>
                <a:spcPct val="115000"/>
              </a:lnSpc>
              <a:buSzPct val="83333"/>
              <a:buFont typeface="Wingdings" panose="05000000000000000000" pitchFamily="2" charset="2"/>
              <a:buChar char="Ø"/>
            </a:pPr>
            <a:r>
              <a:rPr lang="en" sz="2800" b="1" dirty="0" smtClean="0">
                <a:latin typeface="Calibri" panose="020F0502020204030204" pitchFamily="34" charset="0"/>
                <a:ea typeface="Trebuchet MS"/>
                <a:cs typeface="Trebuchet MS"/>
                <a:sym typeface="Trebuchet MS"/>
              </a:rPr>
              <a:t>Your voice can be part of the process</a:t>
            </a:r>
          </a:p>
        </p:txBody>
      </p:sp>
      <p:pic>
        <p:nvPicPr>
          <p:cNvPr id="78" name="Shape 78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5342600" y="5549134"/>
            <a:ext cx="1155000" cy="55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l">
              <a:spcBef>
                <a:spcPts val="0"/>
              </a:spcBef>
              <a:buNone/>
            </a:pPr>
            <a:r>
              <a:rPr lang="en" b="1" dirty="0">
                <a:solidFill>
                  <a:srgbClr val="0000FF"/>
                </a:solidFill>
                <a:latin typeface="Trebuchet MS"/>
                <a:ea typeface="Trebuchet MS"/>
                <a:cs typeface="Trebuchet MS"/>
                <a:sym typeface="Trebuchet MS"/>
              </a:rPr>
              <a:t>  Benefits </a:t>
            </a:r>
          </a:p>
        </p:txBody>
      </p:sp>
      <p:sp>
        <p:nvSpPr>
          <p:cNvPr id="80" name="Shape 80"/>
          <p:cNvSpPr txBox="1"/>
          <p:nvPr/>
        </p:nvSpPr>
        <p:spPr>
          <a:xfrm>
            <a:off x="6974750" y="5567801"/>
            <a:ext cx="1155000" cy="55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Risks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6044339"/>
            <a:ext cx="1720312" cy="38745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8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311700" y="3361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Device Recalls</a:t>
            </a:r>
            <a:r>
              <a:rPr lang="en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</a:br>
            <a:endParaRPr lang="en" sz="4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2120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Almost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half a billion 510(k) devices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 were recalled as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high risk</a:t>
            </a: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 in one year, including contaminated alcohol swabs that killed this boy.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345" name="Shape 345" descr="ANd9GcRudPmwUnNqYPdfLuDKqPHWTcUtIB0QtOkEIzd0OXJ13rtQeYe1Tg"/>
          <p:cNvPicPr preferRelativeResize="0"/>
          <p:nvPr/>
        </p:nvPicPr>
        <p:blipFill rotWithShape="1">
          <a:blip r:embed="rId3">
            <a:alphaModFix/>
          </a:blip>
          <a:srcRect t="12505" b="12475"/>
          <a:stretch/>
        </p:blipFill>
        <p:spPr>
          <a:xfrm>
            <a:off x="2789475" y="3208567"/>
            <a:ext cx="2926200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311700" y="323933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Conclusions</a:t>
            </a:r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311700" y="1586600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544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" sz="2800" b="1" dirty="0">
                <a:solidFill>
                  <a:srgbClr val="BF9000"/>
                </a:solidFill>
                <a:latin typeface="Trebuchet MS"/>
                <a:ea typeface="Trebuchet MS"/>
                <a:cs typeface="Trebuchet MS"/>
                <a:sym typeface="Trebuchet MS"/>
              </a:rPr>
              <a:t>Gold standard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: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2 double blind randomized clinical trials studying patients’ health </a:t>
            </a:r>
          </a:p>
          <a:p>
            <a:pPr marL="34290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99D6FE"/>
              </a:buClr>
              <a:buSzPct val="373333"/>
              <a:buFont typeface="Wingdings" panose="05000000000000000000" pitchFamily="2" charset="2"/>
              <a:buChar char="Ø"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544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Today’s FDA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rarely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requires this standard for fast track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drugs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and almost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never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requires it for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devices</a:t>
            </a:r>
          </a:p>
          <a:p>
            <a:pPr marL="34290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99D6FE"/>
              </a:buClr>
              <a:buSzPct val="373333"/>
              <a:buFont typeface="Wingdings" panose="05000000000000000000" pitchFamily="2" charset="2"/>
              <a:buChar char="Ø"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544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anose="05000000000000000000" pitchFamily="2" charset="2"/>
              <a:buChar char="Ø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95+%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of medical devices have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no clinical trials or proof of safety or efficacy</a:t>
            </a:r>
          </a:p>
          <a:p>
            <a:pPr lv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sz="22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5"/>
              </a:buClr>
              <a:buSzPct val="25000"/>
              <a:buFont typeface="Noto Sans Symbols"/>
              <a:buNone/>
            </a:pPr>
            <a:endParaRPr sz="20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ct val="128000"/>
              <a:buFont typeface="Noto Sans Symbols"/>
              <a:buNone/>
            </a:pPr>
            <a:endParaRPr sz="200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ct val="128000"/>
              <a:buFont typeface="Noto Sans Symbols"/>
              <a:buNone/>
            </a:pPr>
            <a:endParaRPr sz="20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ct val="128000"/>
              <a:buFont typeface="Noto Sans Symbols"/>
              <a:buNone/>
            </a:pPr>
            <a:endParaRPr sz="200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accent5"/>
              </a:buClr>
              <a:buSzPct val="128000"/>
              <a:buFont typeface="Noto Sans Symbols"/>
              <a:buNone/>
            </a:pPr>
            <a:endParaRPr sz="20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accent5"/>
              </a:buClr>
              <a:buSzPct val="112000"/>
              <a:buFont typeface="Noto Sans Symbols"/>
              <a:buNone/>
            </a:pPr>
            <a:endParaRPr sz="20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>
              <a:spcBef>
                <a:spcPts val="0"/>
              </a:spcBef>
              <a:buNone/>
            </a:pPr>
            <a:endParaRPr sz="20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3" name="Shape 353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Implications</a:t>
            </a:r>
          </a:p>
        </p:txBody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311700" y="1765333"/>
            <a:ext cx="85206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7846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Whether a patient cares more about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speed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of getting drugs and devices to market or good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safety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data will depend on the treatments available.</a:t>
            </a: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99D6FE"/>
              </a:buClr>
              <a:buSzPct val="256000"/>
              <a:buFont typeface="Wingdings" panose="05000000000000000000" pitchFamily="2" charset="2"/>
              <a:buChar char="Ø"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Desperate patients</a:t>
            </a: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 may choose riskier treatments</a:t>
            </a:r>
            <a:r>
              <a:rPr lang="en" sz="2800" dirty="0" smtClean="0">
                <a:latin typeface="Trebuchet MS"/>
                <a:ea typeface="Trebuchet MS"/>
                <a:cs typeface="Trebuchet MS"/>
                <a:sym typeface="Trebuchet MS"/>
              </a:rPr>
              <a:t>. </a:t>
            </a: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How long should companies be allowed to sell unproven treatments?</a:t>
            </a:r>
            <a:endParaRPr lang="en" sz="28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99D6FE"/>
              </a:buClr>
              <a:buSzPct val="256000"/>
              <a:buFont typeface="Wingdings" panose="05000000000000000000" pitchFamily="2" charset="2"/>
              <a:buChar char="Ø"/>
            </a:pPr>
            <a:endParaRPr sz="2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800" dirty="0">
                <a:latin typeface="Trebuchet MS"/>
                <a:ea typeface="Trebuchet MS"/>
                <a:cs typeface="Trebuchet MS"/>
                <a:sym typeface="Trebuchet MS"/>
              </a:rPr>
              <a:t>Remember that </a:t>
            </a:r>
            <a:r>
              <a:rPr lang="en" sz="2800" b="1" dirty="0">
                <a:latin typeface="Trebuchet MS"/>
                <a:ea typeface="Trebuchet MS"/>
                <a:cs typeface="Trebuchet MS"/>
                <a:sym typeface="Trebuchet MS"/>
              </a:rPr>
              <a:t>risk can mean shorter life, worse quality of life</a:t>
            </a:r>
            <a:r>
              <a:rPr lang="en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.  </a:t>
            </a:r>
            <a:r>
              <a:rPr lang="en" sz="2800" b="1" dirty="0" smtClean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Should patients pay for that?</a:t>
            </a:r>
            <a:endParaRPr lang="en" sz="2800" b="1" dirty="0">
              <a:solidFill>
                <a:srgbClr val="FF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60" name="Shape 360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4400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Implications</a:t>
            </a:r>
          </a:p>
        </p:txBody>
      </p:sp>
      <p:sp>
        <p:nvSpPr>
          <p:cNvPr id="366" name="Shape 366"/>
          <p:cNvSpPr txBox="1">
            <a:spLocks noGrp="1"/>
          </p:cNvSpPr>
          <p:nvPr>
            <p:ph type="body" idx="1"/>
          </p:nvPr>
        </p:nvSpPr>
        <p:spPr>
          <a:xfrm>
            <a:off x="311700" y="1765333"/>
            <a:ext cx="8714100" cy="4529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78460" lvl="0" indent="-3429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Good quality research takes </a:t>
            </a:r>
            <a:r>
              <a:rPr lang="en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years</a:t>
            </a:r>
            <a:r>
              <a:rPr lang="en" sz="3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to do.</a:t>
            </a: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99D6FE"/>
              </a:buClr>
              <a:buSzPct val="256000"/>
              <a:buFont typeface="Wingdings" panose="05000000000000000000" pitchFamily="2" charset="2"/>
              <a:buChar char="Ø"/>
            </a:pPr>
            <a:endParaRPr sz="32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Meanwhile, experimental drugs are not widely available--</a:t>
            </a:r>
            <a:r>
              <a:rPr lang="en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some patients will die waiting.</a:t>
            </a:r>
          </a:p>
          <a:p>
            <a:pPr marL="34290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99D6FE"/>
              </a:buClr>
              <a:buSzPct val="256000"/>
              <a:buFont typeface="Wingdings" panose="05000000000000000000" pitchFamily="2" charset="2"/>
              <a:buChar char="Ø"/>
            </a:pPr>
            <a:endParaRPr sz="3200" dirty="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78460" lvl="0" indent="-34290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3200" b="1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New medical products may be better or may be worse</a:t>
            </a:r>
            <a:r>
              <a:rPr lang="en" sz="3200" dirty="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: that’s why clinical trials on women and men are needed.</a:t>
            </a:r>
          </a:p>
        </p:txBody>
      </p:sp>
      <p:pic>
        <p:nvPicPr>
          <p:cNvPr id="367" name="Shape 367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499975" y="1949967"/>
            <a:ext cx="8229600" cy="518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" sz="4400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Introduction to the FDA: </a:t>
            </a:r>
          </a:p>
          <a:p>
            <a:pPr marL="342900" marR="0" lvl="0" indent="-34290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" sz="4400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What Patients Need to Know</a:t>
            </a: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lang="en" sz="3200" b="1" dirty="0" smtClean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ctr" rtl="0"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" sz="3200" b="1" dirty="0" smtClean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Diana </a:t>
            </a:r>
            <a:r>
              <a:rPr lang="en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Zuckerman, PhD, President </a:t>
            </a:r>
          </a:p>
          <a:p>
            <a:pPr marL="342900" marR="0" lvl="0" indent="-342900" algn="ctr" rtl="0"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lang="en" sz="32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National Center for Health Research</a:t>
            </a:r>
          </a:p>
        </p:txBody>
      </p:sp>
      <p:pic>
        <p:nvPicPr>
          <p:cNvPr id="115" name="Shape 115" descr="FINAL NCHR Logo 2014 JPE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4098" y="270233"/>
            <a:ext cx="4435801" cy="16797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66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/>
        </p:nvSpPr>
        <p:spPr>
          <a:xfrm>
            <a:off x="1079500" y="370416"/>
            <a:ext cx="787625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Standard Drug Approval Criteria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457200" y="2133600"/>
            <a:ext cx="8229600" cy="45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9116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Safe (studied on humans)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15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9116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Effective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15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91160" rtl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Char char="●"/>
            </a:pP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Inspected</a:t>
            </a:r>
          </a:p>
          <a:p>
            <a:pPr marL="742950" lvl="1" indent="-285750" rtl="0">
              <a:lnSpc>
                <a:spcPct val="90000"/>
              </a:lnSpc>
              <a:spcBef>
                <a:spcPts val="640"/>
              </a:spcBef>
              <a:buNone/>
            </a:pPr>
            <a:endParaRPr sz="22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2" name="Shape 122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10" y="3155612"/>
            <a:ext cx="4129066" cy="2860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Clinical Trials</a:t>
            </a:r>
          </a:p>
        </p:txBody>
      </p:sp>
      <p:sp>
        <p:nvSpPr>
          <p:cNvPr id="129" name="Shape 129"/>
          <p:cNvSpPr txBox="1"/>
          <p:nvPr/>
        </p:nvSpPr>
        <p:spPr>
          <a:xfrm>
            <a:off x="457200" y="1727200"/>
            <a:ext cx="8229600" cy="451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2766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Will prove product is safe and effective if health outcomes are studied</a:t>
            </a:r>
          </a:p>
          <a:p>
            <a:pPr marL="342900" lvl="0" indent="-32766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Trebuchet MS"/>
              <a:buChar char="●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Health outcomes include:</a:t>
            </a:r>
          </a:p>
          <a:p>
            <a:pPr marL="457200" lvl="0" indent="45720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200" dirty="0">
                <a:latin typeface="Trebuchet MS"/>
                <a:ea typeface="Trebuchet MS"/>
                <a:cs typeface="Trebuchet MS"/>
                <a:sym typeface="Trebuchet MS"/>
              </a:rPr>
              <a:t>Survival</a:t>
            </a:r>
          </a:p>
          <a:p>
            <a:pPr marL="457200" lvl="0" indent="45720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200" dirty="0">
                <a:latin typeface="Trebuchet MS"/>
                <a:ea typeface="Trebuchet MS"/>
                <a:cs typeface="Trebuchet MS"/>
                <a:sym typeface="Trebuchet MS"/>
              </a:rPr>
              <a:t>Fewer days in hospital</a:t>
            </a:r>
          </a:p>
          <a:p>
            <a:pPr marL="457200" lvl="0" indent="45720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200" dirty="0">
                <a:latin typeface="Trebuchet MS"/>
                <a:ea typeface="Trebuchet MS"/>
                <a:cs typeface="Trebuchet MS"/>
                <a:sym typeface="Trebuchet MS"/>
              </a:rPr>
              <a:t>Fewer serious or unpleasant side effects</a:t>
            </a:r>
          </a:p>
          <a:p>
            <a:pPr marL="457200" lvl="0" indent="45720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200" dirty="0">
                <a:latin typeface="Trebuchet MS"/>
                <a:ea typeface="Trebuchet MS"/>
                <a:cs typeface="Trebuchet MS"/>
                <a:sym typeface="Trebuchet MS"/>
              </a:rPr>
              <a:t>Quality of life</a:t>
            </a:r>
          </a:p>
          <a:p>
            <a:pPr marL="457200" lvl="0" indent="457200" rtl="0">
              <a:lnSpc>
                <a:spcPct val="90000"/>
              </a:lnSpc>
              <a:spcBef>
                <a:spcPts val="560"/>
              </a:spcBef>
              <a:buNone/>
            </a:pPr>
            <a:r>
              <a:rPr lang="en" sz="2200" dirty="0">
                <a:latin typeface="Trebuchet MS"/>
                <a:ea typeface="Trebuchet MS"/>
                <a:cs typeface="Trebuchet MS"/>
                <a:sym typeface="Trebuchet MS"/>
              </a:rPr>
              <a:t>Fewer symptoms such as pain, nausea, etc.</a:t>
            </a:r>
          </a:p>
          <a:p>
            <a:pPr marL="742950" lvl="1" indent="-285750" rtl="0">
              <a:lnSpc>
                <a:spcPct val="90000"/>
              </a:lnSpc>
              <a:spcBef>
                <a:spcPts val="640"/>
              </a:spcBef>
              <a:buNone/>
            </a:pPr>
            <a:endParaRPr sz="2200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30" name="Shape 130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76" y="2815769"/>
            <a:ext cx="320056" cy="45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75" y="3173183"/>
            <a:ext cx="320050" cy="452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Shape 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4082" y="3561803"/>
            <a:ext cx="320050" cy="45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Shape 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3079" y="3950422"/>
            <a:ext cx="311053" cy="44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3085" y="4335199"/>
            <a:ext cx="311047" cy="440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506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/>
        </p:nvSpPr>
        <p:spPr>
          <a:xfrm>
            <a:off x="457200" y="524783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b="1" dirty="0">
                <a:solidFill>
                  <a:srgbClr val="BF9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The Gold Standard:</a:t>
            </a:r>
            <a: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32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Randomized Double Blind Clinical Trial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x="457200" y="1847200"/>
            <a:ext cx="5105400" cy="480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3000" b="1" dirty="0">
              <a:solidFill>
                <a:srgbClr val="BF9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58140" lvl="0" indent="-34290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Patients randomly assigned to get drug 1 or drug 2 (or placebo)</a:t>
            </a:r>
          </a:p>
          <a:p>
            <a:pPr marL="171450" lvl="0" indent="-171450" rtl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sz="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58140" lvl="0" indent="-3429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Patient doesn’t know which drug</a:t>
            </a:r>
          </a:p>
          <a:p>
            <a:pPr marL="171450" lvl="0" indent="-171450" rtl="0">
              <a:lnSpc>
                <a:spcPct val="90000"/>
              </a:lnSpc>
              <a:spcBef>
                <a:spcPts val="560"/>
              </a:spcBef>
              <a:buFont typeface="Wingdings" panose="05000000000000000000" pitchFamily="2" charset="2"/>
              <a:buChar char="Ø"/>
            </a:pPr>
            <a:endParaRPr sz="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58140" lvl="0" indent="-3429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83333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Doctor/researcher doesn’t know which drug</a:t>
            </a:r>
          </a:p>
        </p:txBody>
      </p:sp>
      <p:pic>
        <p:nvPicPr>
          <p:cNvPr id="142" name="Shape 142" descr="pills-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06750" y="2535233"/>
            <a:ext cx="3236700" cy="323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Shape 143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4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Shape 149"/>
          <p:cNvSpPr txBox="1"/>
          <p:nvPr/>
        </p:nvSpPr>
        <p:spPr>
          <a:xfrm>
            <a:off x="457200" y="370416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Controlled Clinical Trial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x="457200" y="1643867"/>
            <a:ext cx="8568600" cy="338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53060" rtl="0">
              <a:lnSpc>
                <a:spcPct val="90000"/>
              </a:lnSpc>
              <a:spcBef>
                <a:spcPts val="56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Patients or doctors choose who gets which drug</a:t>
            </a:r>
          </a:p>
          <a:p>
            <a:pPr marL="171450" lvl="0" indent="-171450" rtl="0">
              <a:lnSpc>
                <a:spcPct val="90000"/>
              </a:lnSpc>
              <a:spcBef>
                <a:spcPts val="560"/>
              </a:spcBef>
              <a:buFont typeface="Wingdings" panose="05000000000000000000" pitchFamily="2" charset="2"/>
              <a:buChar char="Ø"/>
            </a:pPr>
            <a:endParaRPr sz="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53060" rtl="0">
              <a:lnSpc>
                <a:spcPct val="90000"/>
              </a:lnSpc>
              <a:spcBef>
                <a:spcPts val="56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Compare patients receiving Drug #1 with patients receiving Drug #2 (or placebo)</a:t>
            </a:r>
          </a:p>
          <a:p>
            <a:pPr marL="171450" lvl="0" indent="-171450" rtl="0">
              <a:lnSpc>
                <a:spcPct val="90000"/>
              </a:lnSpc>
              <a:spcBef>
                <a:spcPts val="560"/>
              </a:spcBef>
              <a:buFont typeface="Wingdings" panose="05000000000000000000" pitchFamily="2" charset="2"/>
              <a:buChar char="Ø"/>
            </a:pPr>
            <a:endParaRPr sz="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53060" rtl="0">
              <a:lnSpc>
                <a:spcPct val="90000"/>
              </a:lnSpc>
              <a:spcBef>
                <a:spcPts val="560"/>
              </a:spcBef>
              <a:buSzPct val="100000"/>
              <a:buFont typeface="Wingdings" panose="05000000000000000000" pitchFamily="2" charset="2"/>
              <a:buChar char="Ø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2 patient groups are similar or matched on age, sex, diagnosis</a:t>
            </a:r>
          </a:p>
        </p:txBody>
      </p:sp>
      <p:pic>
        <p:nvPicPr>
          <p:cNvPr id="5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hape 155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 txBox="1"/>
          <p:nvPr/>
        </p:nvSpPr>
        <p:spPr>
          <a:xfrm>
            <a:off x="667118" y="370416"/>
            <a:ext cx="8019681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Standard Drug Approval Criteria</a:t>
            </a:r>
          </a:p>
        </p:txBody>
      </p:sp>
      <p:pic>
        <p:nvPicPr>
          <p:cNvPr id="157" name="Shape 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8600" y="2242200"/>
            <a:ext cx="3485524" cy="347893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667118" y="2070054"/>
            <a:ext cx="6841800" cy="2920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08940" lvl="0" indent="-4572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" sz="3000" b="1" dirty="0" smtClean="0">
                <a:latin typeface="Trebuchet MS"/>
                <a:ea typeface="Trebuchet MS"/>
                <a:cs typeface="Trebuchet MS"/>
                <a:sym typeface="Trebuchet MS"/>
              </a:rPr>
              <a:t>Safe in 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2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short-term Clinical 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Trials</a:t>
            </a:r>
            <a:endParaRPr lang="en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lvl="0" indent="-342900" rtl="0">
              <a:lnSpc>
                <a:spcPct val="90000"/>
              </a:lnSpc>
              <a:spcBef>
                <a:spcPts val="560"/>
              </a:spcBef>
              <a:buFont typeface="Wingdings" panose="05000000000000000000" pitchFamily="2" charset="2"/>
              <a:buChar char="ü"/>
            </a:pPr>
            <a:endParaRPr sz="24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08940" lvl="0" indent="-457200" rtl="0">
              <a:lnSpc>
                <a:spcPct val="90000"/>
              </a:lnSpc>
              <a:spcBef>
                <a:spcPts val="56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en" sz="3000" b="1" dirty="0">
                <a:latin typeface="Trebuchet MS"/>
                <a:ea typeface="Trebuchet MS"/>
                <a:cs typeface="Trebuchet MS"/>
                <a:sym typeface="Trebuchet MS"/>
              </a:rPr>
              <a:t>Effective</a:t>
            </a:r>
            <a:r>
              <a:rPr lang="en" sz="3000" dirty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compared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to 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placebo</a:t>
            </a:r>
            <a:endParaRPr lang="en" sz="2400" b="1" dirty="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/>
        </p:nvSpPr>
        <p:spPr>
          <a:xfrm>
            <a:off x="457200" y="308183"/>
            <a:ext cx="8229600" cy="151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1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400" b="1" dirty="0">
                <a:solidFill>
                  <a:schemeClr val="l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ee Serif"/>
                <a:ea typeface="Bree Serif"/>
                <a:cs typeface="Bree Serif"/>
                <a:sym typeface="Bree Serif"/>
              </a:rPr>
              <a:t>Faster Clinical Trials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213803" y="2297433"/>
            <a:ext cx="4276412" cy="423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r>
              <a:rPr lang="en" sz="2600" dirty="0">
                <a:latin typeface="Trebuchet MS"/>
                <a:ea typeface="Trebuchet MS"/>
                <a:cs typeface="Trebuchet MS"/>
                <a:sym typeface="Trebuchet MS"/>
              </a:rPr>
              <a:t>Fast track or “expedited” reviews often rely on </a:t>
            </a:r>
            <a:r>
              <a:rPr lang="en" sz="2600" u="sng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just one study</a:t>
            </a: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6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90000"/>
              </a:lnSpc>
              <a:spcBef>
                <a:spcPts val="0"/>
              </a:spcBef>
              <a:buNone/>
            </a:pPr>
            <a:endParaRPr sz="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34925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Science is based on replication</a:t>
            </a:r>
          </a:p>
          <a:p>
            <a:pPr marL="628650" lvl="0" indent="-171450" rtl="0">
              <a:lnSpc>
                <a:spcPct val="9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endParaRPr sz="800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42950" lvl="1" indent="-349250" rt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" sz="2400" dirty="0">
                <a:latin typeface="Trebuchet MS"/>
                <a:ea typeface="Trebuchet MS"/>
                <a:cs typeface="Trebuchet MS"/>
                <a:sym typeface="Trebuchet MS"/>
              </a:rPr>
              <a:t>Often, results from one study aren’t typical</a:t>
            </a:r>
          </a:p>
        </p:txBody>
      </p:sp>
      <p:pic>
        <p:nvPicPr>
          <p:cNvPr id="165" name="Shape 165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855474" cy="116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 descr="FINAL NCHR Logo 2014 JPEG.jpg"/>
          <p:cNvPicPr preferRelativeResize="0"/>
          <p:nvPr/>
        </p:nvPicPr>
        <p:blipFill rotWithShape="1">
          <a:blip r:embed="rId3">
            <a:alphaModFix/>
          </a:blip>
          <a:srcRect r="72265"/>
          <a:stretch/>
        </p:blipFill>
        <p:spPr>
          <a:xfrm>
            <a:off x="0" y="1"/>
            <a:ext cx="1079500" cy="102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74" descr="Screen Shot 2016-08-03 at 4.32.45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1624" y="2399107"/>
            <a:ext cx="4115450" cy="2840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1037</Words>
  <Application>Microsoft Office PowerPoint</Application>
  <PresentationFormat>On-screen Show (4:3)</PresentationFormat>
  <Paragraphs>211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Bree Serif</vt:lpstr>
      <vt:lpstr>Wingdings</vt:lpstr>
      <vt:lpstr>Noto Sans Symbols</vt:lpstr>
      <vt:lpstr>Calibri</vt:lpstr>
      <vt:lpstr>Trebuchet MS</vt:lpstr>
      <vt:lpstr>Old Standard TT</vt:lpstr>
      <vt:lpstr>simple-light-2</vt:lpstr>
      <vt:lpstr>paperback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Highest Risk Devices: PMA </vt:lpstr>
      <vt:lpstr>PowerPoint Presentation</vt:lpstr>
      <vt:lpstr>    Are these substantially equivalent? </vt:lpstr>
      <vt:lpstr>PowerPoint Presentation</vt:lpstr>
      <vt:lpstr>OsteoMed Temporary Condylar  Implant</vt:lpstr>
      <vt:lpstr>Spinal Screw Systems </vt:lpstr>
      <vt:lpstr>DePuy VIPER Spinal System</vt:lpstr>
      <vt:lpstr>Nonthermal Shortwave Diathermy Devices for Pain </vt:lpstr>
      <vt:lpstr>Device Recalls   </vt:lpstr>
      <vt:lpstr>Conclusions</vt:lpstr>
      <vt:lpstr>Implications</vt:lpstr>
      <vt:lpstr>Implications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</dc:creator>
  <cp:lastModifiedBy>NCHR</cp:lastModifiedBy>
  <cp:revision>10</cp:revision>
  <dcterms:modified xsi:type="dcterms:W3CDTF">2017-06-08T15:30:09Z</dcterms:modified>
</cp:coreProperties>
</file>