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9" r:id="rId2"/>
    <p:sldId id="261" r:id="rId3"/>
    <p:sldId id="262" r:id="rId4"/>
    <p:sldId id="279" r:id="rId5"/>
    <p:sldId id="265" r:id="rId6"/>
    <p:sldId id="266" r:id="rId7"/>
    <p:sldId id="267" r:id="rId8"/>
    <p:sldId id="268" r:id="rId9"/>
    <p:sldId id="296" r:id="rId10"/>
    <p:sldId id="287" r:id="rId11"/>
    <p:sldId id="270" r:id="rId12"/>
    <p:sldId id="291" r:id="rId13"/>
    <p:sldId id="271" r:id="rId14"/>
    <p:sldId id="295" r:id="rId15"/>
    <p:sldId id="292" r:id="rId16"/>
    <p:sldId id="293" r:id="rId17"/>
    <p:sldId id="294" r:id="rId18"/>
    <p:sldId id="273" r:id="rId19"/>
    <p:sldId id="274" r:id="rId20"/>
    <p:sldId id="290" r:id="rId21"/>
    <p:sldId id="280" r:id="rId22"/>
    <p:sldId id="297" r:id="rId23"/>
    <p:sldId id="298"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77687" autoAdjust="0"/>
  </p:normalViewPr>
  <p:slideViewPr>
    <p:cSldViewPr>
      <p:cViewPr>
        <p:scale>
          <a:sx n="60" d="100"/>
          <a:sy n="60" d="100"/>
        </p:scale>
        <p:origin x="-1818" y="-210"/>
      </p:cViewPr>
      <p:guideLst>
        <p:guide orient="horz" pos="2160"/>
        <p:guide pos="2880"/>
      </p:guideLst>
    </p:cSldViewPr>
  </p:slideViewPr>
  <p:outlineViewPr>
    <p:cViewPr>
      <p:scale>
        <a:sx n="33" d="100"/>
        <a:sy n="33" d="100"/>
      </p:scale>
      <p:origin x="0" y="11460"/>
    </p:cViewPr>
  </p:outlineViewPr>
  <p:notesTextViewPr>
    <p:cViewPr>
      <p:scale>
        <a:sx n="1" d="1"/>
        <a:sy n="1" d="1"/>
      </p:scale>
      <p:origin x="0" y="0"/>
    </p:cViewPr>
  </p:notesTextViewPr>
  <p:sorterViewPr>
    <p:cViewPr>
      <p:scale>
        <a:sx n="100" d="100"/>
        <a:sy n="100" d="100"/>
      </p:scale>
      <p:origin x="0" y="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A84161-159D-4137-B42F-08F6C1F274D5}" type="datetimeFigureOut">
              <a:rPr lang="en-US" smtClean="0"/>
              <a:t>6/1/2017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781CD-F99E-413B-A25E-15C3F9018CFA}" type="slidenum">
              <a:rPr lang="en-US" smtClean="0"/>
              <a:t>‹#›</a:t>
            </a:fld>
            <a:endParaRPr lang="en-US"/>
          </a:p>
        </p:txBody>
      </p:sp>
    </p:spTree>
    <p:extLst>
      <p:ext uri="{BB962C8B-B14F-4D97-AF65-F5344CB8AC3E}">
        <p14:creationId xmlns:p14="http://schemas.microsoft.com/office/powerpoint/2010/main" val="200384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Good afternoon everyone,</a:t>
            </a:r>
          </a:p>
          <a:p>
            <a:endParaRPr lang="en-US" dirty="0" smtClean="0"/>
          </a:p>
          <a:p>
            <a:r>
              <a:rPr lang="en-US" dirty="0" smtClean="0"/>
              <a:t>Today we are going</a:t>
            </a:r>
            <a:r>
              <a:rPr lang="en-US" baseline="0" dirty="0" smtClean="0"/>
              <a:t> to learn about the kinds of studies doctors and researchers do to determine if a drug is safe and </a:t>
            </a:r>
            <a:r>
              <a:rPr lang="en-US" baseline="0" dirty="0" smtClean="0"/>
              <a:t>effective. These </a:t>
            </a:r>
            <a:r>
              <a:rPr lang="en-US" baseline="0" dirty="0" smtClean="0"/>
              <a:t>studies are called clinical trials and are required for drug approval.   </a:t>
            </a:r>
            <a:endParaRPr lang="en-US" dirty="0" smtClean="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47905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Sham = device that is inserted, but is not</a:t>
            </a:r>
            <a:r>
              <a:rPr lang="en-US" baseline="0" dirty="0" smtClean="0"/>
              <a:t> functional. </a:t>
            </a:r>
            <a:endParaRPr lang="en-US" dirty="0" smtClean="0"/>
          </a:p>
          <a:p>
            <a:endParaRPr lang="en-US" dirty="0" smtClean="0"/>
          </a:p>
          <a:p>
            <a:r>
              <a:rPr lang="en-US" dirty="0" smtClean="0"/>
              <a:t>New </a:t>
            </a:r>
            <a:r>
              <a:rPr lang="en-US" dirty="0" smtClean="0"/>
              <a:t>drug is not required to be BETTER than</a:t>
            </a:r>
            <a:r>
              <a:rPr lang="en-US" baseline="0" dirty="0" smtClean="0"/>
              <a:t> the old </a:t>
            </a:r>
            <a:r>
              <a:rPr lang="en-US" baseline="0" dirty="0" smtClean="0"/>
              <a:t>drug – it is just required to be </a:t>
            </a:r>
            <a:r>
              <a:rPr lang="en-US" b="1" baseline="0" dirty="0" smtClean="0"/>
              <a:t>similar.</a:t>
            </a:r>
            <a:endParaRPr lang="en-US" b="1" dirty="0"/>
          </a:p>
        </p:txBody>
      </p:sp>
      <p:sp>
        <p:nvSpPr>
          <p:cNvPr id="4" name="Slide Number Placeholder 3"/>
          <p:cNvSpPr>
            <a:spLocks noGrp="1"/>
          </p:cNvSpPr>
          <p:nvPr>
            <p:ph type="sldNum" sz="quarter" idx="10"/>
          </p:nvPr>
        </p:nvSpPr>
        <p:spPr/>
        <p:txBody>
          <a:bodyPr/>
          <a:lstStyle/>
          <a:p>
            <a:fld id="{EA6781CD-F99E-413B-A25E-15C3F9018CFA}" type="slidenum">
              <a:rPr lang="en-US" smtClean="0"/>
              <a:t>10</a:t>
            </a:fld>
            <a:endParaRPr lang="en-US"/>
          </a:p>
        </p:txBody>
      </p:sp>
    </p:spTree>
    <p:extLst>
      <p:ext uri="{BB962C8B-B14F-4D97-AF65-F5344CB8AC3E}">
        <p14:creationId xmlns:p14="http://schemas.microsoft.com/office/powerpoint/2010/main" val="947005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Some</a:t>
            </a:r>
            <a:r>
              <a:rPr lang="en-US" baseline="0" dirty="0" smtClean="0"/>
              <a:t> outcomes doctors look at our overall survival so how long you live after diagnosis, better health, are fewer days spent in the hospital and did the patient’s quality of life improve.</a:t>
            </a:r>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872515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Might</a:t>
            </a:r>
            <a:r>
              <a:rPr lang="en-US" baseline="0" dirty="0" smtClean="0"/>
              <a:t> use these when the real health outcome is very infrequent (like overall survival rate, for example), thus making it impractical to conduct a clinical trial.</a:t>
            </a:r>
          </a:p>
          <a:p>
            <a:endParaRPr lang="en-US" dirty="0" smtClean="0"/>
          </a:p>
          <a:p>
            <a:r>
              <a:rPr lang="en-US" dirty="0" smtClean="0"/>
              <a:t>Some </a:t>
            </a:r>
            <a:r>
              <a:rPr lang="en-US" dirty="0" smtClean="0"/>
              <a:t>examples</a:t>
            </a:r>
            <a:r>
              <a:rPr lang="en-US" baseline="0" dirty="0" smtClean="0"/>
              <a:t> of surrogate outcomes are cholesterol levels, glucose levels, bacteria in a test tube, tumor size or progression free survival which is how long you live without the cancer getting worse.</a:t>
            </a:r>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872515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So what’s the difference between the two just because</a:t>
            </a:r>
            <a:r>
              <a:rPr lang="en-US" baseline="0" dirty="0" smtClean="0"/>
              <a:t> the drug lowered your cholesterol, it may not have helped the patient live longer.  Chemo may get rid of cancer cells but have make the patient’s life miserable and so much worse than before.  So think about it, are biomarkers equal to health.   </a:t>
            </a:r>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39761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have a </a:t>
            </a:r>
            <a:r>
              <a:rPr lang="en-US" b="1" dirty="0" smtClean="0"/>
              <a:t>standard</a:t>
            </a:r>
            <a:r>
              <a:rPr lang="en-US" dirty="0" smtClean="0"/>
              <a:t> that we use to determine</a:t>
            </a:r>
            <a:r>
              <a:rPr lang="en-US" baseline="0" dirty="0" smtClean="0"/>
              <a:t> whether a new drug or medical device is more effective than an old drug or a placebo. </a:t>
            </a:r>
            <a:endParaRPr lang="en-US" dirty="0"/>
          </a:p>
        </p:txBody>
      </p:sp>
      <p:sp>
        <p:nvSpPr>
          <p:cNvPr id="4" name="Slide Number Placeholder 3"/>
          <p:cNvSpPr>
            <a:spLocks noGrp="1"/>
          </p:cNvSpPr>
          <p:nvPr>
            <p:ph type="sldNum" sz="quarter" idx="10"/>
          </p:nvPr>
        </p:nvSpPr>
        <p:spPr/>
        <p:txBody>
          <a:bodyPr/>
          <a:lstStyle/>
          <a:p>
            <a:fld id="{EA6781CD-F99E-413B-A25E-15C3F9018CFA}" type="slidenum">
              <a:rPr lang="en-US" smtClean="0"/>
              <a:t>14</a:t>
            </a:fld>
            <a:endParaRPr lang="en-US"/>
          </a:p>
        </p:txBody>
      </p:sp>
    </p:spTree>
    <p:extLst>
      <p:ext uri="{BB962C8B-B14F-4D97-AF65-F5344CB8AC3E}">
        <p14:creationId xmlns:p14="http://schemas.microsoft.com/office/powerpoint/2010/main" val="1846248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say you are conducting a clinical trial and comparing a new drug and a placebo.</a:t>
            </a:r>
          </a:p>
          <a:p>
            <a:r>
              <a:rPr lang="en-US" baseline="0" dirty="0" smtClean="0"/>
              <a:t>Your health outcome is quality of life.</a:t>
            </a:r>
          </a:p>
          <a:p>
            <a:r>
              <a:rPr lang="en-US" baseline="0" dirty="0" smtClean="0"/>
              <a:t>In order to measure this outcome, you have people in the new drug group and people in the placebo group fill out a survey. </a:t>
            </a:r>
          </a:p>
          <a:p>
            <a:r>
              <a:rPr lang="en-US" baseline="0" dirty="0" smtClean="0"/>
              <a:t>Once you have all of that data, you calculate the </a:t>
            </a:r>
            <a:r>
              <a:rPr lang="en-US" b="1" baseline="0" dirty="0" smtClean="0"/>
              <a:t>average score </a:t>
            </a:r>
            <a:r>
              <a:rPr lang="en-US" baseline="0" dirty="0" smtClean="0"/>
              <a:t>for each group. Let’s say the average for the people in the new drug group is 9, and the average for the people in the placebo group is 10.</a:t>
            </a:r>
          </a:p>
          <a:p>
            <a:r>
              <a:rPr lang="en-US" baseline="0" dirty="0" smtClean="0"/>
              <a:t>In order to see if there is a </a:t>
            </a:r>
            <a:r>
              <a:rPr lang="en-US" b="1" baseline="0" dirty="0" smtClean="0"/>
              <a:t>statistically significant difference </a:t>
            </a:r>
            <a:r>
              <a:rPr lang="en-US" baseline="0" dirty="0" smtClean="0"/>
              <a:t>between the outcomes of these 2 groups, we calculate a </a:t>
            </a:r>
            <a:r>
              <a:rPr lang="en-US" b="1" baseline="0" dirty="0" smtClean="0"/>
              <a:t>p-value</a:t>
            </a:r>
            <a:r>
              <a:rPr lang="en-US" b="0" baseline="0" dirty="0" smtClean="0"/>
              <a:t>, a number.</a:t>
            </a:r>
          </a:p>
        </p:txBody>
      </p:sp>
      <p:sp>
        <p:nvSpPr>
          <p:cNvPr id="4" name="Slide Number Placeholder 3"/>
          <p:cNvSpPr>
            <a:spLocks noGrp="1"/>
          </p:cNvSpPr>
          <p:nvPr>
            <p:ph type="sldNum" sz="quarter" idx="10"/>
          </p:nvPr>
        </p:nvSpPr>
        <p:spPr/>
        <p:txBody>
          <a:bodyPr/>
          <a:lstStyle/>
          <a:p>
            <a:fld id="{EA6781CD-F99E-413B-A25E-15C3F9018CFA}" type="slidenum">
              <a:rPr lang="en-US" smtClean="0"/>
              <a:t>15</a:t>
            </a:fld>
            <a:endParaRPr lang="en-US"/>
          </a:p>
        </p:txBody>
      </p:sp>
    </p:spTree>
    <p:extLst>
      <p:ext uri="{BB962C8B-B14F-4D97-AF65-F5344CB8AC3E}">
        <p14:creationId xmlns:p14="http://schemas.microsoft.com/office/powerpoint/2010/main" val="2146784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242729"/>
                </a:solidFill>
                <a:effectLst/>
                <a:uLnTx/>
                <a:uFillTx/>
                <a:latin typeface="Arial"/>
                <a:ea typeface="+mn-ea"/>
                <a:cs typeface="+mn-cs"/>
              </a:rPr>
              <a:t>When we believe something is statistically significant, we believe the </a:t>
            </a:r>
            <a:r>
              <a:rPr kumimoji="0" lang="en-US" sz="1200" b="1" i="0" u="none" strike="noStrike" kern="1200" cap="none" spc="0" normalizeH="0" baseline="0" noProof="0" dirty="0" smtClean="0">
                <a:ln>
                  <a:noFill/>
                </a:ln>
                <a:solidFill>
                  <a:srgbClr val="242729"/>
                </a:solidFill>
                <a:effectLst/>
                <a:uLnTx/>
                <a:uFillTx/>
                <a:latin typeface="Arial"/>
                <a:ea typeface="+mn-ea"/>
                <a:cs typeface="+mn-cs"/>
              </a:rPr>
              <a:t>difference</a:t>
            </a:r>
            <a:r>
              <a:rPr kumimoji="0" lang="en-US" sz="1200" b="0" i="0" u="none" strike="noStrike" kern="1200" cap="none" spc="0" normalizeH="0" baseline="0" noProof="0" dirty="0" smtClean="0">
                <a:ln>
                  <a:noFill/>
                </a:ln>
                <a:solidFill>
                  <a:srgbClr val="242729"/>
                </a:solidFill>
                <a:effectLst/>
                <a:uLnTx/>
                <a:uFillTx/>
                <a:latin typeface="Arial"/>
                <a:ea typeface="+mn-ea"/>
                <a:cs typeface="+mn-cs"/>
              </a:rPr>
              <a:t> is larger than can reasonably be explained as a chance occurrence.</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6781CD-F99E-413B-A25E-15C3F9018CFA}" type="slidenum">
              <a:rPr lang="en-US" smtClean="0"/>
              <a:t>16</a:t>
            </a:fld>
            <a:endParaRPr lang="en-US"/>
          </a:p>
        </p:txBody>
      </p:sp>
    </p:spTree>
    <p:extLst>
      <p:ext uri="{BB962C8B-B14F-4D97-AF65-F5344CB8AC3E}">
        <p14:creationId xmlns:p14="http://schemas.microsoft.com/office/powerpoint/2010/main" val="3329590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6781CD-F99E-413B-A25E-15C3F9018CFA}" type="slidenum">
              <a:rPr lang="en-US" smtClean="0"/>
              <a:t>17</a:t>
            </a:fld>
            <a:endParaRPr lang="en-US"/>
          </a:p>
        </p:txBody>
      </p:sp>
    </p:spTree>
    <p:extLst>
      <p:ext uri="{BB962C8B-B14F-4D97-AF65-F5344CB8AC3E}">
        <p14:creationId xmlns:p14="http://schemas.microsoft.com/office/powerpoint/2010/main" val="1446763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charset="0"/>
                <a:ea typeface="ＭＳ Ｐゴシック" pitchFamily="34" charset="-128"/>
              </a:defRPr>
            </a:lvl1pPr>
            <a:lvl2pPr marL="742950" indent="-285750">
              <a:spcBef>
                <a:spcPct val="30000"/>
              </a:spcBef>
              <a:defRPr sz="1200">
                <a:solidFill>
                  <a:schemeClr val="tx1"/>
                </a:solidFill>
                <a:latin typeface="Arial" charset="0"/>
                <a:ea typeface="ＭＳ Ｐゴシック" pitchFamily="34" charset="-128"/>
              </a:defRPr>
            </a:lvl2pPr>
            <a:lvl3pPr marL="1143000" indent="-228600">
              <a:spcBef>
                <a:spcPct val="30000"/>
              </a:spcBef>
              <a:defRPr sz="1200">
                <a:solidFill>
                  <a:schemeClr val="tx1"/>
                </a:solidFill>
                <a:latin typeface="Arial" charset="0"/>
                <a:ea typeface="ＭＳ Ｐゴシック" pitchFamily="34" charset="-128"/>
              </a:defRPr>
            </a:lvl3pPr>
            <a:lvl4pPr marL="1600200" indent="-228600">
              <a:spcBef>
                <a:spcPct val="30000"/>
              </a:spcBef>
              <a:defRPr sz="1200">
                <a:solidFill>
                  <a:schemeClr val="tx1"/>
                </a:solidFill>
                <a:latin typeface="Arial" charset="0"/>
                <a:ea typeface="ＭＳ Ｐゴシック" pitchFamily="34" charset="-128"/>
              </a:defRPr>
            </a:lvl4pPr>
            <a:lvl5pPr marL="2057400" indent="-22860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fontAlgn="base">
              <a:spcBef>
                <a:spcPct val="0"/>
              </a:spcBef>
              <a:spcAft>
                <a:spcPct val="0"/>
              </a:spcAft>
              <a:buClr>
                <a:srgbClr val="009999"/>
              </a:buClr>
              <a:buSzPct val="80000"/>
              <a:buFont typeface="Wingdings" pitchFamily="2" charset="2"/>
              <a:buNone/>
            </a:pPr>
            <a:fld id="{27D6124B-C0A5-4962-B2FC-A6BEE122DC2F}" type="slidenum">
              <a:rPr lang="en-US" altLang="en-US">
                <a:solidFill>
                  <a:srgbClr val="000000"/>
                </a:solidFill>
              </a:rPr>
              <a:pPr algn="r" fontAlgn="base">
                <a:spcBef>
                  <a:spcPct val="0"/>
                </a:spcBef>
                <a:spcAft>
                  <a:spcPct val="0"/>
                </a:spcAft>
                <a:buClr>
                  <a:srgbClr val="009999"/>
                </a:buClr>
                <a:buSzPct val="80000"/>
                <a:buFont typeface="Wingdings" pitchFamily="2" charset="2"/>
                <a:buNone/>
              </a:pPr>
              <a:t>18</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xfrm>
            <a:off x="1371600" y="1143000"/>
            <a:ext cx="4114800" cy="308610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itchFamily="34" charset="-128"/>
              </a:rPr>
              <a:t>For example,</a:t>
            </a:r>
            <a:r>
              <a:rPr lang="en-US" altLang="en-US" baseline="0" dirty="0" smtClean="0">
                <a:ea typeface="ＭＳ Ｐゴシック" pitchFamily="34" charset="-128"/>
              </a:rPr>
              <a:t> with </a:t>
            </a:r>
            <a:r>
              <a:rPr lang="en-US" altLang="en-US" baseline="0" dirty="0" err="1" smtClean="0">
                <a:ea typeface="ＭＳ Ｐゴシック" pitchFamily="34" charset="-128"/>
              </a:rPr>
              <a:t>Avastin</a:t>
            </a:r>
            <a:r>
              <a:rPr lang="en-US" altLang="en-US" baseline="0" dirty="0" smtClean="0">
                <a:ea typeface="ＭＳ Ｐゴシック" pitchFamily="34" charset="-128"/>
              </a:rPr>
              <a:t> </a:t>
            </a:r>
            <a:r>
              <a:rPr lang="en-US" altLang="en-US" baseline="0" dirty="0" smtClean="0">
                <a:ea typeface="ＭＳ Ｐゴシック" pitchFamily="34" charset="-128"/>
              </a:rPr>
              <a:t>the biomarker which was progression free survival  was only 1 month longer than the placebo. </a:t>
            </a:r>
            <a:endParaRPr lang="en-US" altLang="en-US" dirty="0" smtClean="0">
              <a:ea typeface="ＭＳ Ｐゴシック" pitchFamily="34" charset="-128"/>
            </a:endParaRPr>
          </a:p>
        </p:txBody>
      </p:sp>
    </p:spTree>
    <p:extLst>
      <p:ext uri="{BB962C8B-B14F-4D97-AF65-F5344CB8AC3E}">
        <p14:creationId xmlns:p14="http://schemas.microsoft.com/office/powerpoint/2010/main" val="3574614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charset="0"/>
                <a:ea typeface="ＭＳ Ｐゴシック" pitchFamily="34" charset="-128"/>
              </a:defRPr>
            </a:lvl1pPr>
            <a:lvl2pPr marL="742950" indent="-285750">
              <a:spcBef>
                <a:spcPct val="30000"/>
              </a:spcBef>
              <a:defRPr sz="1200">
                <a:solidFill>
                  <a:schemeClr val="tx1"/>
                </a:solidFill>
                <a:latin typeface="Arial" charset="0"/>
                <a:ea typeface="ＭＳ Ｐゴシック" pitchFamily="34" charset="-128"/>
              </a:defRPr>
            </a:lvl2pPr>
            <a:lvl3pPr marL="1143000" indent="-228600">
              <a:spcBef>
                <a:spcPct val="30000"/>
              </a:spcBef>
              <a:defRPr sz="1200">
                <a:solidFill>
                  <a:schemeClr val="tx1"/>
                </a:solidFill>
                <a:latin typeface="Arial" charset="0"/>
                <a:ea typeface="ＭＳ Ｐゴシック" pitchFamily="34" charset="-128"/>
              </a:defRPr>
            </a:lvl3pPr>
            <a:lvl4pPr marL="1600200" indent="-228600">
              <a:spcBef>
                <a:spcPct val="30000"/>
              </a:spcBef>
              <a:defRPr sz="1200">
                <a:solidFill>
                  <a:schemeClr val="tx1"/>
                </a:solidFill>
                <a:latin typeface="Arial" charset="0"/>
                <a:ea typeface="ＭＳ Ｐゴシック" pitchFamily="34" charset="-128"/>
              </a:defRPr>
            </a:lvl4pPr>
            <a:lvl5pPr marL="2057400" indent="-22860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fontAlgn="base">
              <a:spcBef>
                <a:spcPct val="0"/>
              </a:spcBef>
              <a:spcAft>
                <a:spcPct val="0"/>
              </a:spcAft>
              <a:buClr>
                <a:srgbClr val="009999"/>
              </a:buClr>
              <a:buSzPct val="80000"/>
              <a:buFont typeface="Wingdings" pitchFamily="2" charset="2"/>
              <a:buNone/>
            </a:pPr>
            <a:fld id="{27D6124B-C0A5-4962-B2FC-A6BEE122DC2F}" type="slidenum">
              <a:rPr lang="en-US" altLang="en-US">
                <a:solidFill>
                  <a:srgbClr val="000000"/>
                </a:solidFill>
              </a:rPr>
              <a:pPr algn="r" fontAlgn="base">
                <a:spcBef>
                  <a:spcPct val="0"/>
                </a:spcBef>
                <a:spcAft>
                  <a:spcPct val="0"/>
                </a:spcAft>
                <a:buClr>
                  <a:srgbClr val="009999"/>
                </a:buClr>
                <a:buSzPct val="80000"/>
                <a:buFont typeface="Wingdings" pitchFamily="2" charset="2"/>
                <a:buNone/>
              </a:pPr>
              <a:t>19</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xfrm>
            <a:off x="1371600" y="1143000"/>
            <a:ext cx="4114800" cy="308610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itchFamily="34" charset="-128"/>
              </a:rPr>
              <a:t>While overall survival</a:t>
            </a:r>
            <a:r>
              <a:rPr lang="en-US" altLang="en-US" baseline="0" dirty="0" smtClean="0">
                <a:ea typeface="ＭＳ Ｐゴシック" pitchFamily="34" charset="-128"/>
              </a:rPr>
              <a:t> was actually worse with </a:t>
            </a:r>
            <a:r>
              <a:rPr lang="en-US" altLang="en-US" baseline="0" dirty="0" err="1" smtClean="0">
                <a:ea typeface="ＭＳ Ｐゴシック" pitchFamily="34" charset="-128"/>
              </a:rPr>
              <a:t>Avastin</a:t>
            </a:r>
            <a:r>
              <a:rPr lang="en-US" altLang="en-US" baseline="0" dirty="0" smtClean="0">
                <a:ea typeface="ＭＳ Ｐゴシック" pitchFamily="34" charset="-128"/>
              </a:rPr>
              <a:t>.  This study goes to show that just because something or appears to improve or is significant doesn’t mean it helps patients especially in the long run.</a:t>
            </a:r>
            <a:endParaRPr lang="en-US" altLang="en-US" dirty="0" smtClean="0">
              <a:ea typeface="ＭＳ Ｐゴシック" pitchFamily="34" charset="-128"/>
            </a:endParaRPr>
          </a:p>
        </p:txBody>
      </p:sp>
    </p:spTree>
    <p:extLst>
      <p:ext uri="{BB962C8B-B14F-4D97-AF65-F5344CB8AC3E}">
        <p14:creationId xmlns:p14="http://schemas.microsoft.com/office/powerpoint/2010/main" val="3574614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In order</a:t>
            </a:r>
            <a:r>
              <a:rPr lang="en-US" baseline="0" dirty="0" smtClean="0"/>
              <a:t> for a drug to be approved by the FDA, the drug must be found safe and </a:t>
            </a:r>
            <a:r>
              <a:rPr lang="en-US" baseline="0" dirty="0" smtClean="0"/>
              <a:t>effective, which means that it is successful in producing some sort of desired result (e.g. Does a medication intended to help someone sleep actually help people sleep?). Doctors </a:t>
            </a:r>
            <a:r>
              <a:rPr lang="en-US" baseline="0" dirty="0" smtClean="0"/>
              <a:t>and researchers must perform 2 short clinical trials to prove that the drug is </a:t>
            </a:r>
            <a:r>
              <a:rPr lang="en-US" baseline="0" dirty="0" smtClean="0"/>
              <a:t>safe. To </a:t>
            </a:r>
            <a:r>
              <a:rPr lang="en-US" baseline="0" dirty="0" smtClean="0"/>
              <a:t>prove that it is effective, it must be compared to a </a:t>
            </a:r>
            <a:r>
              <a:rPr lang="en-US" b="1" baseline="0" dirty="0" smtClean="0"/>
              <a:t>placebo</a:t>
            </a:r>
            <a:r>
              <a:rPr lang="en-US" baseline="0" dirty="0" smtClean="0"/>
              <a:t> which, is </a:t>
            </a:r>
            <a:r>
              <a:rPr lang="en-US" baseline="0" dirty="0" smtClean="0"/>
              <a:t>an inactive treatment that is not supposed to have an effect.</a:t>
            </a:r>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159193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outcome</a:t>
            </a:r>
            <a:r>
              <a:rPr lang="en-US" baseline="0" dirty="0" smtClean="0"/>
              <a:t> you measure can</a:t>
            </a:r>
            <a:r>
              <a:rPr lang="en-US" dirty="0" smtClean="0"/>
              <a:t> make all the differenc</a:t>
            </a:r>
            <a:r>
              <a:rPr lang="en-US" baseline="0" dirty="0" smtClean="0"/>
              <a:t>e in the world. </a:t>
            </a:r>
            <a:r>
              <a:rPr lang="en-US" baseline="0" dirty="0" err="1" smtClean="0"/>
              <a:t>Avastin</a:t>
            </a:r>
            <a:r>
              <a:rPr lang="en-US" baseline="0" dirty="0" smtClean="0"/>
              <a:t> appeared to help patients and was significant, but patients failed to live as long on the drug. Cancer growth slowed down, but patients did not live longer.  </a:t>
            </a:r>
            <a:endParaRPr lang="en-US" dirty="0"/>
          </a:p>
        </p:txBody>
      </p:sp>
      <p:sp>
        <p:nvSpPr>
          <p:cNvPr id="4" name="Slide Number Placeholder 3"/>
          <p:cNvSpPr>
            <a:spLocks noGrp="1"/>
          </p:cNvSpPr>
          <p:nvPr>
            <p:ph type="sldNum" sz="quarter" idx="10"/>
          </p:nvPr>
        </p:nvSpPr>
        <p:spPr/>
        <p:txBody>
          <a:bodyPr/>
          <a:lstStyle/>
          <a:p>
            <a:fld id="{EA6781CD-F99E-413B-A25E-15C3F9018CFA}" type="slidenum">
              <a:rPr lang="en-US" smtClean="0"/>
              <a:t>20</a:t>
            </a:fld>
            <a:endParaRPr lang="en-US"/>
          </a:p>
        </p:txBody>
      </p:sp>
    </p:spTree>
    <p:extLst>
      <p:ext uri="{BB962C8B-B14F-4D97-AF65-F5344CB8AC3E}">
        <p14:creationId xmlns:p14="http://schemas.microsoft.com/office/powerpoint/2010/main" val="3166123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81CD-F99E-413B-A25E-15C3F9018CFA}" type="slidenum">
              <a:rPr lang="en-US" smtClean="0"/>
              <a:t>21</a:t>
            </a:fld>
            <a:endParaRPr lang="en-US"/>
          </a:p>
        </p:txBody>
      </p:sp>
    </p:spTree>
    <p:extLst>
      <p:ext uri="{BB962C8B-B14F-4D97-AF65-F5344CB8AC3E}">
        <p14:creationId xmlns:p14="http://schemas.microsoft.com/office/powerpoint/2010/main" val="12208172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81CD-F99E-413B-A25E-15C3F9018CFA}" type="slidenum">
              <a:rPr lang="en-US" smtClean="0"/>
              <a:t>22</a:t>
            </a:fld>
            <a:endParaRPr lang="en-US"/>
          </a:p>
        </p:txBody>
      </p:sp>
    </p:spTree>
    <p:extLst>
      <p:ext uri="{BB962C8B-B14F-4D97-AF65-F5344CB8AC3E}">
        <p14:creationId xmlns:p14="http://schemas.microsoft.com/office/powerpoint/2010/main" val="3232473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81CD-F99E-413B-A25E-15C3F9018CFA}" type="slidenum">
              <a:rPr lang="en-US" smtClean="0"/>
              <a:t>23</a:t>
            </a:fld>
            <a:endParaRPr lang="en-US"/>
          </a:p>
        </p:txBody>
      </p:sp>
    </p:spTree>
    <p:extLst>
      <p:ext uri="{BB962C8B-B14F-4D97-AF65-F5344CB8AC3E}">
        <p14:creationId xmlns:p14="http://schemas.microsoft.com/office/powerpoint/2010/main" val="16102470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81CD-F99E-413B-A25E-15C3F9018CFA}" type="slidenum">
              <a:rPr lang="en-US" smtClean="0"/>
              <a:t>24</a:t>
            </a:fld>
            <a:endParaRPr lang="en-US"/>
          </a:p>
        </p:txBody>
      </p:sp>
    </p:spTree>
    <p:extLst>
      <p:ext uri="{BB962C8B-B14F-4D97-AF65-F5344CB8AC3E}">
        <p14:creationId xmlns:p14="http://schemas.microsoft.com/office/powerpoint/2010/main" val="4065780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Georgia" panose="02040502050405020303" pitchFamily="18" charset="0"/>
              </a:rPr>
              <a:t>As</a:t>
            </a:r>
            <a:r>
              <a:rPr lang="en-US" baseline="0" dirty="0" smtClean="0">
                <a:latin typeface="Georgia" panose="02040502050405020303" pitchFamily="18" charset="0"/>
              </a:rPr>
              <a:t> a patient, it is important to know how clinical trials are set up so you can understand what goes into proving whether treatments are safe for you. First, you need to decide on a control group  and figure out what type of trial is right for the study of the specific drug or </a:t>
            </a:r>
            <a:r>
              <a:rPr lang="en-US" baseline="0" dirty="0" smtClean="0">
                <a:latin typeface="Georgia" panose="02040502050405020303" pitchFamily="18" charset="0"/>
              </a:rPr>
              <a:t>treatment. The </a:t>
            </a:r>
            <a:r>
              <a:rPr lang="en-US" baseline="0" dirty="0" smtClean="0">
                <a:latin typeface="Georgia" panose="02040502050405020303" pitchFamily="18" charset="0"/>
              </a:rPr>
              <a:t>population of the disease affects and the </a:t>
            </a:r>
            <a:r>
              <a:rPr lang="en-US" baseline="0" dirty="0" smtClean="0">
                <a:latin typeface="Georgia" panose="02040502050405020303" pitchFamily="18" charset="0"/>
              </a:rPr>
              <a:t>treatment options </a:t>
            </a:r>
            <a:r>
              <a:rPr lang="en-US" baseline="0" dirty="0" smtClean="0">
                <a:latin typeface="Georgia" panose="02040502050405020303" pitchFamily="18" charset="0"/>
              </a:rPr>
              <a:t>that are currently available can all have an </a:t>
            </a:r>
            <a:r>
              <a:rPr lang="en-US" baseline="0" dirty="0" smtClean="0">
                <a:latin typeface="Georgia" panose="02040502050405020303" pitchFamily="18" charset="0"/>
              </a:rPr>
              <a:t>effect </a:t>
            </a:r>
            <a:r>
              <a:rPr lang="en-US" baseline="0" dirty="0" smtClean="0">
                <a:latin typeface="Georgia" panose="02040502050405020303" pitchFamily="18" charset="0"/>
              </a:rPr>
              <a:t>on what type of trial would be best.</a:t>
            </a:r>
            <a:endParaRPr lang="en-US" dirty="0" smtClean="0">
              <a:latin typeface="Georgia" panose="02040502050405020303" pitchFamily="18" charset="0"/>
            </a:endParaRPr>
          </a:p>
          <a:p>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544072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different types of clinical trials.  </a:t>
            </a:r>
            <a:endParaRPr lang="en-US" dirty="0"/>
          </a:p>
        </p:txBody>
      </p:sp>
      <p:sp>
        <p:nvSpPr>
          <p:cNvPr id="4" name="Slide Number Placeholder 3"/>
          <p:cNvSpPr>
            <a:spLocks noGrp="1"/>
          </p:cNvSpPr>
          <p:nvPr>
            <p:ph type="sldNum" sz="quarter" idx="10"/>
          </p:nvPr>
        </p:nvSpPr>
        <p:spPr/>
        <p:txBody>
          <a:bodyPr/>
          <a:lstStyle/>
          <a:p>
            <a:fld id="{EA6781CD-F99E-413B-A25E-15C3F9018CFA}" type="slidenum">
              <a:rPr lang="en-US" smtClean="0"/>
              <a:t>4</a:t>
            </a:fld>
            <a:endParaRPr lang="en-US"/>
          </a:p>
        </p:txBody>
      </p:sp>
    </p:spTree>
    <p:extLst>
      <p:ext uri="{BB962C8B-B14F-4D97-AF65-F5344CB8AC3E}">
        <p14:creationId xmlns:p14="http://schemas.microsoft.com/office/powerpoint/2010/main" val="1750675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gold standard of all trials is the randomized double blind clinical trial.  In this trial, patients are randomly chose to get drug 1 or drug 2.  In this type of trial, there is no bias since the doctor doesn’t know which drug the patient received and the patient doesn’t know either.  That way neither the doctor nor the patient can influence the results of the study.</a:t>
            </a:r>
            <a:endParaRPr lang="en-US" dirty="0" smtClean="0"/>
          </a:p>
          <a:p>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433264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880004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809020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682420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81CD-F99E-413B-A25E-15C3F9018CFA}" type="slidenum">
              <a:rPr lang="en-US" smtClean="0"/>
              <a:t>9</a:t>
            </a:fld>
            <a:endParaRPr lang="en-US"/>
          </a:p>
        </p:txBody>
      </p:sp>
    </p:spTree>
    <p:extLst>
      <p:ext uri="{BB962C8B-B14F-4D97-AF65-F5344CB8AC3E}">
        <p14:creationId xmlns:p14="http://schemas.microsoft.com/office/powerpoint/2010/main" val="1669559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15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9E29E2-127A-49C4-8174-8ACF4045D32C}" type="slidenum">
              <a:rPr lang="en-US" smtClean="0"/>
              <a:pPr>
                <a:defRPr/>
              </a:pPr>
              <a:t>‹#›</a:t>
            </a:fld>
            <a:endParaRPr lang="en-US"/>
          </a:p>
        </p:txBody>
      </p:sp>
    </p:spTree>
    <p:extLst>
      <p:ext uri="{BB962C8B-B14F-4D97-AF65-F5344CB8AC3E}">
        <p14:creationId xmlns:p14="http://schemas.microsoft.com/office/powerpoint/2010/main" val="38232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201034-B98B-4B1C-882D-2BEEDD0EDEE4}" type="slidenum">
              <a:rPr lang="en-US" smtClean="0"/>
              <a:pPr>
                <a:defRPr/>
              </a:pPr>
              <a:t>‹#›</a:t>
            </a:fld>
            <a:endParaRPr lang="en-US"/>
          </a:p>
        </p:txBody>
      </p:sp>
    </p:spTree>
    <p:extLst>
      <p:ext uri="{BB962C8B-B14F-4D97-AF65-F5344CB8AC3E}">
        <p14:creationId xmlns:p14="http://schemas.microsoft.com/office/powerpoint/2010/main" val="330707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ADF385-D8EB-4227-A6F1-24F55D505161}" type="slidenum">
              <a:rPr lang="en-US" smtClean="0"/>
              <a:pPr>
                <a:defRPr/>
              </a:pPr>
              <a:t>‹#›</a:t>
            </a:fld>
            <a:endParaRPr lang="en-US"/>
          </a:p>
        </p:txBody>
      </p:sp>
    </p:spTree>
    <p:extLst>
      <p:ext uri="{BB962C8B-B14F-4D97-AF65-F5344CB8AC3E}">
        <p14:creationId xmlns:p14="http://schemas.microsoft.com/office/powerpoint/2010/main" val="106017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028519-50E0-4C8E-B21F-B5EF14D21BB6}"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6027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A784831-63C9-45D6-ADE8-A4EFA745E5DB}" type="slidenum">
              <a:rPr lang="en-US" smtClean="0"/>
              <a:pPr>
                <a:defRPr/>
              </a:pPr>
              <a:t>‹#›</a:t>
            </a:fld>
            <a:endParaRPr lang="en-US"/>
          </a:p>
        </p:txBody>
      </p:sp>
    </p:spTree>
    <p:extLst>
      <p:ext uri="{BB962C8B-B14F-4D97-AF65-F5344CB8AC3E}">
        <p14:creationId xmlns:p14="http://schemas.microsoft.com/office/powerpoint/2010/main" val="13208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8C6618D-1FE3-4DF3-9F54-B41987A67CB3}" type="slidenum">
              <a:rPr lang="en-US" smtClean="0"/>
              <a:pPr>
                <a:defRPr/>
              </a:pPr>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22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BA64CC9-A3EC-42B6-A327-E4F89DB2F016}" type="slidenum">
              <a:rPr lang="en-US" smtClean="0"/>
              <a:pPr>
                <a:defRPr/>
              </a:pPr>
              <a:t>‹#›</a:t>
            </a:fld>
            <a:endParaRPr lang="en-US"/>
          </a:p>
        </p:txBody>
      </p:sp>
    </p:spTree>
    <p:extLst>
      <p:ext uri="{BB962C8B-B14F-4D97-AF65-F5344CB8AC3E}">
        <p14:creationId xmlns:p14="http://schemas.microsoft.com/office/powerpoint/2010/main" val="301405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54116B6-E880-4E84-AF6B-5F28B24B74D2}" type="slidenum">
              <a:rPr lang="en-US" smtClean="0"/>
              <a:pPr>
                <a:defRPr/>
              </a:pPr>
              <a:t>‹#›</a:t>
            </a:fld>
            <a:endParaRPr lang="en-US"/>
          </a:p>
        </p:txBody>
      </p:sp>
    </p:spTree>
    <p:extLst>
      <p:ext uri="{BB962C8B-B14F-4D97-AF65-F5344CB8AC3E}">
        <p14:creationId xmlns:p14="http://schemas.microsoft.com/office/powerpoint/2010/main" val="31729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09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E9E1C37-34D7-4E13-A859-0596B954FA76}" type="slidenum">
              <a:rPr lang="en-US" smtClean="0"/>
              <a:pPr>
                <a:defRPr/>
              </a:pPr>
              <a:t>‹#›</a:t>
            </a:fld>
            <a:endParaRPr lang="en-US"/>
          </a:p>
        </p:txBody>
      </p:sp>
    </p:spTree>
    <p:extLst>
      <p:ext uri="{BB962C8B-B14F-4D97-AF65-F5344CB8AC3E}">
        <p14:creationId xmlns:p14="http://schemas.microsoft.com/office/powerpoint/2010/main" val="3984394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fontAlgn="base">
              <a:spcAft>
                <a:spcPct val="0"/>
              </a:spcAft>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fontAlgn="base">
              <a:spcAft>
                <a:spcPct val="0"/>
              </a:spcAft>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fontAlgn="base">
              <a:spcAft>
                <a:spcPct val="0"/>
              </a:spcAft>
              <a:defRPr/>
            </a:pPr>
            <a:fld id="{D8FB71A6-EAEC-43CB-BE1C-33747E270303}" type="slidenum">
              <a:rPr lang="en-US" smtClean="0">
                <a:ea typeface="ＭＳ Ｐゴシック" pitchFamily="34" charset="-128"/>
              </a:rPr>
              <a:pPr fontAlgn="base">
                <a:spcAft>
                  <a:spcPct val="0"/>
                </a:spcAft>
                <a:defRPr/>
              </a:pPr>
              <a:t>‹#›</a:t>
            </a:fld>
            <a:endParaRPr lang="en-US">
              <a:ea typeface="ＭＳ Ｐゴシック" pitchFamily="34" charset="-128"/>
            </a:endParaRPr>
          </a:p>
        </p:txBody>
      </p:sp>
    </p:spTree>
    <p:extLst>
      <p:ext uri="{BB962C8B-B14F-4D97-AF65-F5344CB8AC3E}">
        <p14:creationId xmlns:p14="http://schemas.microsoft.com/office/powerpoint/2010/main" val="267470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solidFill>
                  <a:schemeClr val="accent2"/>
                </a:solidFill>
                <a:latin typeface="Georgia" panose="02040502050405020303" pitchFamily="18" charset="0"/>
              </a:rPr>
              <a:t>INTROduction</a:t>
            </a:r>
            <a:r>
              <a:rPr lang="en-US" b="1" dirty="0" smtClean="0">
                <a:solidFill>
                  <a:schemeClr val="accent2"/>
                </a:solidFill>
                <a:latin typeface="Georgia" panose="02040502050405020303" pitchFamily="18" charset="0"/>
              </a:rPr>
              <a:t> TO Clinical Trials</a:t>
            </a:r>
            <a:endParaRPr lang="en-US" b="1" dirty="0">
              <a:solidFill>
                <a:schemeClr val="accent2"/>
              </a:solidFill>
              <a:latin typeface="Georgia" panose="02040502050405020303" pitchFamily="18" charset="0"/>
            </a:endParaRPr>
          </a:p>
        </p:txBody>
      </p:sp>
      <p:sp>
        <p:nvSpPr>
          <p:cNvPr id="3" name="Subtitle 2"/>
          <p:cNvSpPr>
            <a:spLocks noGrp="1"/>
          </p:cNvSpPr>
          <p:nvPr>
            <p:ph type="subTitle" idx="1"/>
          </p:nvPr>
        </p:nvSpPr>
        <p:spPr/>
        <p:txBody>
          <a:bodyPr>
            <a:normAutofit/>
          </a:bodyPr>
          <a:lstStyle/>
          <a:p>
            <a:r>
              <a:rPr lang="en-US" dirty="0" smtClean="0">
                <a:latin typeface="Georgia" panose="02040502050405020303" pitchFamily="18" charset="0"/>
              </a:rPr>
              <a:t>Megan </a:t>
            </a:r>
            <a:r>
              <a:rPr lang="en-US" dirty="0" err="1" smtClean="0">
                <a:latin typeface="Georgia" panose="02040502050405020303" pitchFamily="18" charset="0"/>
              </a:rPr>
              <a:t>Polanin</a:t>
            </a:r>
            <a:r>
              <a:rPr lang="en-US" dirty="0" smtClean="0">
                <a:latin typeface="Georgia" panose="02040502050405020303" pitchFamily="18" charset="0"/>
              </a:rPr>
              <a:t>, PhD</a:t>
            </a:r>
          </a:p>
          <a:p>
            <a:r>
              <a:rPr lang="en-US" dirty="0" smtClean="0">
                <a:latin typeface="Georgia" panose="02040502050405020303" pitchFamily="18" charset="0"/>
              </a:rPr>
              <a:t>National Center for Health Research</a:t>
            </a:r>
          </a:p>
          <a:p>
            <a:r>
              <a:rPr lang="en-US" dirty="0" smtClean="0">
                <a:latin typeface="Georgia" panose="02040502050405020303" pitchFamily="18" charset="0"/>
              </a:rPr>
              <a:t>June 2, 2017</a:t>
            </a:r>
            <a:endParaRPr lang="en-US" dirty="0">
              <a:latin typeface="Georgia" panose="02040502050405020303" pitchFamily="18" charset="0"/>
            </a:endParaRPr>
          </a:p>
        </p:txBody>
      </p:sp>
    </p:spTree>
    <p:extLst>
      <p:ext uri="{BB962C8B-B14F-4D97-AF65-F5344CB8AC3E}">
        <p14:creationId xmlns:p14="http://schemas.microsoft.com/office/powerpoint/2010/main" val="650071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Georgia" panose="02040502050405020303" pitchFamily="18" charset="0"/>
              </a:rPr>
              <a:t>Types of Controls (Comparisons)</a:t>
            </a:r>
            <a:endParaRPr lang="en-US" b="1" dirty="0">
              <a:latin typeface="Georgia" panose="02040502050405020303" pitchFamily="18" charset="0"/>
            </a:endParaRPr>
          </a:p>
        </p:txBody>
      </p:sp>
      <p:sp>
        <p:nvSpPr>
          <p:cNvPr id="3" name="Content Placeholder 2"/>
          <p:cNvSpPr>
            <a:spLocks noGrp="1"/>
          </p:cNvSpPr>
          <p:nvPr>
            <p:ph idx="1"/>
          </p:nvPr>
        </p:nvSpPr>
        <p:spPr>
          <a:xfrm>
            <a:off x="457200" y="1905000"/>
            <a:ext cx="8229600" cy="4572000"/>
          </a:xfrm>
        </p:spPr>
        <p:txBody>
          <a:bodyPr>
            <a:normAutofit/>
          </a:bodyPr>
          <a:lstStyle/>
          <a:p>
            <a:r>
              <a:rPr lang="en-US" sz="3600" dirty="0" smtClean="0">
                <a:latin typeface="Georgia" panose="02040502050405020303" pitchFamily="18" charset="0"/>
              </a:rPr>
              <a:t>New drug compared to </a:t>
            </a:r>
            <a:r>
              <a:rPr lang="en-US" sz="3600" b="1" dirty="0" smtClean="0">
                <a:latin typeface="Georgia" panose="02040502050405020303" pitchFamily="18" charset="0"/>
              </a:rPr>
              <a:t>placebo</a:t>
            </a:r>
            <a:r>
              <a:rPr lang="en-US" sz="3600" dirty="0" smtClean="0">
                <a:latin typeface="Georgia" panose="02040502050405020303" pitchFamily="18" charset="0"/>
              </a:rPr>
              <a:t> (or </a:t>
            </a:r>
            <a:r>
              <a:rPr lang="en-US" sz="3600" dirty="0" smtClean="0">
                <a:latin typeface="Georgia" panose="02040502050405020303" pitchFamily="18" charset="0"/>
              </a:rPr>
              <a:t>medical device </a:t>
            </a:r>
            <a:r>
              <a:rPr lang="en-US" sz="3600" dirty="0" smtClean="0">
                <a:latin typeface="Georgia" panose="02040502050405020303" pitchFamily="18" charset="0"/>
              </a:rPr>
              <a:t>compared to a sham)</a:t>
            </a:r>
          </a:p>
          <a:p>
            <a:endParaRPr lang="en-US" sz="3600" dirty="0">
              <a:latin typeface="Georgia" panose="02040502050405020303" pitchFamily="18" charset="0"/>
            </a:endParaRPr>
          </a:p>
          <a:p>
            <a:r>
              <a:rPr lang="en-US" sz="3600" dirty="0" smtClean="0">
                <a:latin typeface="Georgia" panose="02040502050405020303" pitchFamily="18" charset="0"/>
              </a:rPr>
              <a:t>New drug compared to an </a:t>
            </a:r>
            <a:r>
              <a:rPr lang="en-US" sz="3600" b="1" dirty="0" smtClean="0">
                <a:latin typeface="Georgia" panose="02040502050405020303" pitchFamily="18" charset="0"/>
              </a:rPr>
              <a:t>old drug</a:t>
            </a:r>
          </a:p>
          <a:p>
            <a:endParaRPr lang="en-US" sz="3600" dirty="0">
              <a:latin typeface="Georgia" panose="02040502050405020303" pitchFamily="18" charset="0"/>
            </a:endParaRPr>
          </a:p>
          <a:p>
            <a:r>
              <a:rPr lang="en-US" sz="3600" dirty="0" smtClean="0">
                <a:latin typeface="Georgia" panose="02040502050405020303" pitchFamily="18" charset="0"/>
              </a:rPr>
              <a:t>New drug compared to </a:t>
            </a:r>
            <a:r>
              <a:rPr lang="en-US" sz="3600" b="1" dirty="0" smtClean="0">
                <a:latin typeface="Georgia" panose="02040502050405020303" pitchFamily="18" charset="0"/>
              </a:rPr>
              <a:t>historical controls</a:t>
            </a:r>
            <a:endParaRPr lang="en-US" sz="3600" b="1" dirty="0">
              <a:latin typeface="Georgia" panose="02040502050405020303" pitchFamily="18" charset="0"/>
            </a:endParaRPr>
          </a:p>
        </p:txBody>
      </p:sp>
    </p:spTree>
    <p:extLst>
      <p:ext uri="{BB962C8B-B14F-4D97-AF65-F5344CB8AC3E}">
        <p14:creationId xmlns:p14="http://schemas.microsoft.com/office/powerpoint/2010/main" val="3768885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8154659_X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8862" y="1676400"/>
            <a:ext cx="2475482" cy="2203179"/>
          </a:xfrm>
          <a:prstGeom prst="rect">
            <a:avLst/>
          </a:prstGeom>
        </p:spPr>
      </p:pic>
      <p:sp>
        <p:nvSpPr>
          <p:cNvPr id="2" name="Title 1"/>
          <p:cNvSpPr>
            <a:spLocks noGrp="1"/>
          </p:cNvSpPr>
          <p:nvPr>
            <p:ph type="title"/>
          </p:nvPr>
        </p:nvSpPr>
        <p:spPr/>
        <p:txBody>
          <a:bodyPr/>
          <a:lstStyle/>
          <a:p>
            <a:pPr algn="ctr"/>
            <a:r>
              <a:rPr lang="en-US" b="1" dirty="0" smtClean="0">
                <a:latin typeface="Georgia" panose="02040502050405020303" pitchFamily="18" charset="0"/>
              </a:rPr>
              <a:t>Health Outcomes</a:t>
            </a:r>
            <a:endParaRPr lang="en-US" b="1" dirty="0">
              <a:latin typeface="Georgia" panose="02040502050405020303" pitchFamily="18" charset="0"/>
            </a:endParaRPr>
          </a:p>
        </p:txBody>
      </p:sp>
      <p:sp>
        <p:nvSpPr>
          <p:cNvPr id="3" name="Content Placeholder 2"/>
          <p:cNvSpPr>
            <a:spLocks noGrp="1"/>
          </p:cNvSpPr>
          <p:nvPr>
            <p:ph idx="1"/>
          </p:nvPr>
        </p:nvSpPr>
        <p:spPr>
          <a:xfrm>
            <a:off x="381000" y="1676399"/>
            <a:ext cx="8229600" cy="4641579"/>
          </a:xfrm>
        </p:spPr>
        <p:txBody>
          <a:bodyPr>
            <a:normAutofit/>
          </a:bodyPr>
          <a:lstStyle/>
          <a:p>
            <a:pPr>
              <a:buFont typeface="Wingdings" panose="05000000000000000000" pitchFamily="2" charset="2"/>
              <a:buChar char="Ø"/>
            </a:pPr>
            <a:r>
              <a:rPr lang="en-US" sz="3600" dirty="0">
                <a:latin typeface="Georgia" panose="02040502050405020303" pitchFamily="18" charset="0"/>
              </a:rPr>
              <a:t> </a:t>
            </a:r>
            <a:r>
              <a:rPr lang="en-US" sz="3600" dirty="0" smtClean="0">
                <a:latin typeface="Georgia" panose="02040502050405020303" pitchFamily="18" charset="0"/>
              </a:rPr>
              <a:t>o</a:t>
            </a:r>
            <a:r>
              <a:rPr lang="en-US" sz="3600" dirty="0" smtClean="0">
                <a:latin typeface="Georgia" panose="02040502050405020303" pitchFamily="18" charset="0"/>
              </a:rPr>
              <a:t>verall </a:t>
            </a:r>
            <a:r>
              <a:rPr lang="en-US" sz="3600" dirty="0">
                <a:latin typeface="Georgia" panose="02040502050405020303" pitchFamily="18" charset="0"/>
              </a:rPr>
              <a:t>s</a:t>
            </a:r>
            <a:r>
              <a:rPr lang="en-US" sz="3600" dirty="0" smtClean="0">
                <a:latin typeface="Georgia" panose="02040502050405020303" pitchFamily="18" charset="0"/>
              </a:rPr>
              <a:t>urvival</a:t>
            </a:r>
            <a:endParaRPr lang="en-US" sz="3600" dirty="0" smtClean="0">
              <a:latin typeface="Georgia" panose="02040502050405020303" pitchFamily="18" charset="0"/>
            </a:endParaRPr>
          </a:p>
          <a:p>
            <a:pPr>
              <a:buFont typeface="Wingdings" panose="05000000000000000000" pitchFamily="2" charset="2"/>
              <a:buChar char="Ø"/>
            </a:pPr>
            <a:endParaRPr lang="en-US" sz="3600" dirty="0" smtClean="0">
              <a:latin typeface="Georgia" panose="02040502050405020303" pitchFamily="18" charset="0"/>
            </a:endParaRPr>
          </a:p>
          <a:p>
            <a:pPr>
              <a:buFont typeface="Wingdings" panose="05000000000000000000" pitchFamily="2" charset="2"/>
              <a:buChar char="Ø"/>
            </a:pPr>
            <a:r>
              <a:rPr lang="en-US" sz="3600" dirty="0">
                <a:latin typeface="Georgia" panose="02040502050405020303" pitchFamily="18" charset="0"/>
              </a:rPr>
              <a:t> </a:t>
            </a:r>
            <a:r>
              <a:rPr lang="en-US" sz="3600" dirty="0" smtClean="0">
                <a:latin typeface="Georgia" panose="02040502050405020303" pitchFamily="18" charset="0"/>
              </a:rPr>
              <a:t>b</a:t>
            </a:r>
            <a:r>
              <a:rPr lang="en-US" sz="3600" dirty="0" smtClean="0">
                <a:latin typeface="Georgia" panose="02040502050405020303" pitchFamily="18" charset="0"/>
              </a:rPr>
              <a:t>etter </a:t>
            </a:r>
            <a:r>
              <a:rPr lang="en-US" sz="3600" dirty="0">
                <a:latin typeface="Georgia" panose="02040502050405020303" pitchFamily="18" charset="0"/>
              </a:rPr>
              <a:t>h</a:t>
            </a:r>
            <a:r>
              <a:rPr lang="en-US" sz="3600" dirty="0" smtClean="0">
                <a:latin typeface="Georgia" panose="02040502050405020303" pitchFamily="18" charset="0"/>
              </a:rPr>
              <a:t>ealth</a:t>
            </a:r>
            <a:endParaRPr lang="en-US" sz="3600" dirty="0" smtClean="0">
              <a:latin typeface="Georgia" panose="02040502050405020303" pitchFamily="18" charset="0"/>
            </a:endParaRPr>
          </a:p>
          <a:p>
            <a:pPr>
              <a:buFont typeface="Wingdings" panose="05000000000000000000" pitchFamily="2" charset="2"/>
              <a:buChar char="Ø"/>
            </a:pPr>
            <a:endParaRPr lang="en-US" sz="3600" dirty="0" smtClean="0">
              <a:latin typeface="Georgia" panose="02040502050405020303" pitchFamily="18" charset="0"/>
            </a:endParaRPr>
          </a:p>
          <a:p>
            <a:pPr>
              <a:buFont typeface="Wingdings" panose="05000000000000000000" pitchFamily="2" charset="2"/>
              <a:buChar char="Ø"/>
            </a:pPr>
            <a:r>
              <a:rPr lang="en-US" sz="3600" dirty="0">
                <a:latin typeface="Georgia" panose="02040502050405020303" pitchFamily="18" charset="0"/>
              </a:rPr>
              <a:t> </a:t>
            </a:r>
            <a:r>
              <a:rPr lang="en-US" sz="3600" dirty="0">
                <a:latin typeface="Georgia" panose="02040502050405020303" pitchFamily="18" charset="0"/>
              </a:rPr>
              <a:t>f</a:t>
            </a:r>
            <a:r>
              <a:rPr lang="en-US" sz="3600" dirty="0" smtClean="0">
                <a:latin typeface="Georgia" panose="02040502050405020303" pitchFamily="18" charset="0"/>
              </a:rPr>
              <a:t>ewer days </a:t>
            </a:r>
            <a:r>
              <a:rPr lang="en-US" sz="3600" dirty="0" smtClean="0">
                <a:latin typeface="Georgia" panose="02040502050405020303" pitchFamily="18" charset="0"/>
              </a:rPr>
              <a:t>in the hospital</a:t>
            </a:r>
          </a:p>
          <a:p>
            <a:pPr>
              <a:buFont typeface="Wingdings" panose="05000000000000000000" pitchFamily="2" charset="2"/>
              <a:buChar char="Ø"/>
            </a:pPr>
            <a:endParaRPr lang="en-US" sz="3600" dirty="0" smtClean="0">
              <a:latin typeface="Georgia" panose="02040502050405020303" pitchFamily="18" charset="0"/>
            </a:endParaRPr>
          </a:p>
          <a:p>
            <a:pPr>
              <a:buFont typeface="Wingdings" panose="05000000000000000000" pitchFamily="2" charset="2"/>
              <a:buChar char="Ø"/>
            </a:pPr>
            <a:r>
              <a:rPr lang="en-US" sz="3600" dirty="0" smtClean="0">
                <a:latin typeface="Georgia" panose="02040502050405020303" pitchFamily="18" charset="0"/>
              </a:rPr>
              <a:t> </a:t>
            </a:r>
            <a:r>
              <a:rPr lang="en-US" sz="3600" dirty="0" smtClean="0">
                <a:latin typeface="Georgia" panose="02040502050405020303" pitchFamily="18" charset="0"/>
              </a:rPr>
              <a:t>better </a:t>
            </a:r>
            <a:r>
              <a:rPr lang="en-US" sz="3600" dirty="0">
                <a:latin typeface="Georgia" panose="02040502050405020303" pitchFamily="18" charset="0"/>
              </a:rPr>
              <a:t>q</a:t>
            </a:r>
            <a:r>
              <a:rPr lang="en-US" sz="3600" dirty="0" smtClean="0">
                <a:latin typeface="Georgia" panose="02040502050405020303" pitchFamily="18" charset="0"/>
              </a:rPr>
              <a:t>uality </a:t>
            </a:r>
            <a:r>
              <a:rPr lang="en-US" sz="3600" dirty="0" smtClean="0">
                <a:latin typeface="Georgia" panose="02040502050405020303" pitchFamily="18" charset="0"/>
              </a:rPr>
              <a:t>of </a:t>
            </a:r>
            <a:r>
              <a:rPr lang="en-US" sz="3600" dirty="0" smtClean="0">
                <a:latin typeface="Georgia" panose="02040502050405020303" pitchFamily="18" charset="0"/>
              </a:rPr>
              <a:t>life</a:t>
            </a:r>
            <a:endParaRPr lang="en-US" sz="3600" dirty="0" smtClean="0">
              <a:latin typeface="Georgia" panose="02040502050405020303" pitchFamily="18" charset="0"/>
            </a:endParaRPr>
          </a:p>
          <a:p>
            <a:endParaRPr lang="en-US" sz="3600" dirty="0" smtClean="0"/>
          </a:p>
          <a:p>
            <a:pPr lvl="1"/>
            <a:endParaRPr lang="en-US" dirty="0"/>
          </a:p>
        </p:txBody>
      </p:sp>
    </p:spTree>
    <p:extLst>
      <p:ext uri="{BB962C8B-B14F-4D97-AF65-F5344CB8AC3E}">
        <p14:creationId xmlns:p14="http://schemas.microsoft.com/office/powerpoint/2010/main" val="3328045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8154659_X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828800"/>
            <a:ext cx="2475482" cy="2203179"/>
          </a:xfrm>
          <a:prstGeom prst="rect">
            <a:avLst/>
          </a:prstGeom>
        </p:spPr>
      </p:pic>
      <p:sp>
        <p:nvSpPr>
          <p:cNvPr id="2" name="Title 1"/>
          <p:cNvSpPr>
            <a:spLocks noGrp="1"/>
          </p:cNvSpPr>
          <p:nvPr>
            <p:ph type="title"/>
          </p:nvPr>
        </p:nvSpPr>
        <p:spPr/>
        <p:txBody>
          <a:bodyPr>
            <a:normAutofit fontScale="90000"/>
          </a:bodyPr>
          <a:lstStyle/>
          <a:p>
            <a:pPr algn="ctr"/>
            <a:r>
              <a:rPr lang="en-US" b="1" dirty="0" smtClean="0">
                <a:latin typeface="Georgia" panose="02040502050405020303" pitchFamily="18" charset="0"/>
              </a:rPr>
              <a:t>Surrogate Endpoints/Biomarkers</a:t>
            </a:r>
            <a:endParaRPr lang="en-US" b="1" dirty="0">
              <a:latin typeface="Georgia" panose="02040502050405020303" pitchFamily="18" charset="0"/>
            </a:endParaRPr>
          </a:p>
        </p:txBody>
      </p:sp>
      <p:sp>
        <p:nvSpPr>
          <p:cNvPr id="3" name="Content Placeholder 2"/>
          <p:cNvSpPr>
            <a:spLocks noGrp="1"/>
          </p:cNvSpPr>
          <p:nvPr>
            <p:ph idx="1"/>
          </p:nvPr>
        </p:nvSpPr>
        <p:spPr>
          <a:xfrm>
            <a:off x="152400" y="1593579"/>
            <a:ext cx="8077200" cy="4876800"/>
          </a:xfrm>
        </p:spPr>
        <p:txBody>
          <a:bodyPr>
            <a:normAutofit/>
          </a:bodyPr>
          <a:lstStyle/>
          <a:p>
            <a:pPr lvl="2">
              <a:lnSpc>
                <a:spcPct val="90000"/>
              </a:lnSpc>
              <a:buFont typeface="Wingdings" panose="05000000000000000000" pitchFamily="2" charset="2"/>
              <a:buChar char="Ø"/>
            </a:pPr>
            <a:r>
              <a:rPr lang="en-US" altLang="en-US" sz="3600" dirty="0" smtClean="0">
                <a:ea typeface="ＭＳ Ｐゴシック" pitchFamily="34" charset="-128"/>
              </a:rPr>
              <a:t> </a:t>
            </a:r>
            <a:r>
              <a:rPr lang="en-US" altLang="en-US" sz="3600" dirty="0" smtClean="0">
                <a:latin typeface="Georgia" panose="02040502050405020303" pitchFamily="18" charset="0"/>
                <a:ea typeface="ＭＳ Ｐゴシック" pitchFamily="34" charset="-128"/>
              </a:rPr>
              <a:t>cholesterol levels</a:t>
            </a:r>
          </a:p>
          <a:p>
            <a:pPr marL="548640" lvl="2" indent="0">
              <a:lnSpc>
                <a:spcPct val="90000"/>
              </a:lnSpc>
              <a:buNone/>
            </a:pPr>
            <a:endParaRPr lang="en-US" altLang="en-US" sz="3600" dirty="0" smtClean="0">
              <a:latin typeface="Georgia" panose="02040502050405020303" pitchFamily="18" charset="0"/>
              <a:ea typeface="ＭＳ Ｐゴシック" pitchFamily="34" charset="-128"/>
            </a:endParaRPr>
          </a:p>
          <a:p>
            <a:pPr lvl="2">
              <a:lnSpc>
                <a:spcPct val="90000"/>
              </a:lnSpc>
              <a:buFont typeface="Wingdings" panose="05000000000000000000" pitchFamily="2" charset="2"/>
              <a:buChar char="Ø"/>
            </a:pPr>
            <a:r>
              <a:rPr lang="en-US" altLang="en-US" sz="3600" dirty="0" smtClean="0">
                <a:latin typeface="Georgia" panose="02040502050405020303" pitchFamily="18" charset="0"/>
                <a:ea typeface="ＭＳ Ｐゴシック" pitchFamily="34" charset="-128"/>
              </a:rPr>
              <a:t> glucose levels</a:t>
            </a:r>
          </a:p>
          <a:p>
            <a:pPr marL="548640" lvl="2" indent="0">
              <a:lnSpc>
                <a:spcPct val="90000"/>
              </a:lnSpc>
              <a:buNone/>
            </a:pPr>
            <a:endParaRPr lang="en-US" altLang="en-US" sz="3600" dirty="0">
              <a:latin typeface="Georgia" panose="02040502050405020303" pitchFamily="18" charset="0"/>
              <a:ea typeface="ＭＳ Ｐゴシック" pitchFamily="34" charset="-128"/>
            </a:endParaRPr>
          </a:p>
          <a:p>
            <a:pPr lvl="2">
              <a:lnSpc>
                <a:spcPct val="90000"/>
              </a:lnSpc>
              <a:buFont typeface="Wingdings" panose="05000000000000000000" pitchFamily="2" charset="2"/>
              <a:buChar char="Ø"/>
            </a:pPr>
            <a:r>
              <a:rPr lang="en-US" altLang="en-US" sz="3600" dirty="0" smtClean="0">
                <a:latin typeface="Georgia" panose="02040502050405020303" pitchFamily="18" charset="0"/>
                <a:ea typeface="ＭＳ Ｐゴシック" pitchFamily="34" charset="-128"/>
              </a:rPr>
              <a:t> bacteria in a test tube</a:t>
            </a:r>
          </a:p>
          <a:p>
            <a:pPr marL="548640" lvl="2" indent="0">
              <a:lnSpc>
                <a:spcPct val="90000"/>
              </a:lnSpc>
              <a:buNone/>
            </a:pPr>
            <a:endParaRPr lang="en-US" sz="3600" dirty="0" smtClean="0">
              <a:latin typeface="Georgia" panose="02040502050405020303" pitchFamily="18" charset="0"/>
            </a:endParaRPr>
          </a:p>
          <a:p>
            <a:pPr lvl="2">
              <a:buFont typeface="Wingdings" panose="05000000000000000000" pitchFamily="2" charset="2"/>
              <a:buChar char="Ø"/>
            </a:pPr>
            <a:r>
              <a:rPr lang="en-US" sz="3600" dirty="0" smtClean="0">
                <a:latin typeface="Georgia" panose="02040502050405020303" pitchFamily="18" charset="0"/>
              </a:rPr>
              <a:t> tumor size or “progression-free”  survival</a:t>
            </a:r>
          </a:p>
          <a:p>
            <a:pPr lvl="1"/>
            <a:endParaRPr lang="en-US" dirty="0"/>
          </a:p>
        </p:txBody>
      </p:sp>
    </p:spTree>
    <p:extLst>
      <p:ext uri="{BB962C8B-B14F-4D97-AF65-F5344CB8AC3E}">
        <p14:creationId xmlns:p14="http://schemas.microsoft.com/office/powerpoint/2010/main" val="4078278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rgbClr val="C0504D"/>
                </a:solidFill>
                <a:latin typeface="Georgia" panose="02040502050405020303" pitchFamily="18" charset="0"/>
                <a:ea typeface="ＭＳ Ｐゴシック" pitchFamily="34" charset="-128"/>
              </a:rPr>
              <a:t>What’s the Difference?</a:t>
            </a:r>
            <a:endParaRPr lang="en-US" dirty="0">
              <a:solidFill>
                <a:srgbClr val="C0504D"/>
              </a:solidFill>
              <a:latin typeface="Georgia" panose="02040502050405020303" pitchFamily="18" charset="0"/>
            </a:endParaRPr>
          </a:p>
        </p:txBody>
      </p:sp>
      <p:sp>
        <p:nvSpPr>
          <p:cNvPr id="3" name="Content Placeholder 2"/>
          <p:cNvSpPr>
            <a:spLocks noGrp="1"/>
          </p:cNvSpPr>
          <p:nvPr>
            <p:ph idx="1"/>
          </p:nvPr>
        </p:nvSpPr>
        <p:spPr>
          <a:xfrm>
            <a:off x="457200" y="1818218"/>
            <a:ext cx="8229600" cy="4658782"/>
          </a:xfrm>
        </p:spPr>
        <p:txBody>
          <a:bodyPr/>
          <a:lstStyle/>
          <a:p>
            <a:pPr>
              <a:lnSpc>
                <a:spcPct val="90000"/>
              </a:lnSpc>
            </a:pPr>
            <a:r>
              <a:rPr lang="en-US" altLang="en-US" sz="3200" dirty="0" smtClean="0">
                <a:latin typeface="Georgia" panose="02040502050405020303" pitchFamily="18" charset="0"/>
                <a:ea typeface="ＭＳ Ｐゴシック" pitchFamily="34" charset="-128"/>
              </a:rPr>
              <a:t>A </a:t>
            </a:r>
            <a:r>
              <a:rPr lang="en-US" altLang="en-US" sz="3200" dirty="0">
                <a:latin typeface="Georgia" panose="02040502050405020303" pitchFamily="18" charset="0"/>
                <a:ea typeface="ＭＳ Ｐゴシック" pitchFamily="34" charset="-128"/>
              </a:rPr>
              <a:t>drug can </a:t>
            </a:r>
            <a:r>
              <a:rPr lang="en-US" altLang="en-US" sz="3200" dirty="0" smtClean="0">
                <a:latin typeface="Georgia" panose="02040502050405020303" pitchFamily="18" charset="0"/>
                <a:ea typeface="ＭＳ Ｐゴシック" pitchFamily="34" charset="-128"/>
              </a:rPr>
              <a:t>lower cholesterol, </a:t>
            </a:r>
            <a:r>
              <a:rPr lang="en-US" altLang="en-US" sz="3200" dirty="0">
                <a:latin typeface="Georgia" panose="02040502050405020303" pitchFamily="18" charset="0"/>
                <a:ea typeface="ＭＳ Ｐゴシック" pitchFamily="34" charset="-128"/>
              </a:rPr>
              <a:t>but not help a patient live longer</a:t>
            </a:r>
          </a:p>
          <a:p>
            <a:pPr>
              <a:lnSpc>
                <a:spcPct val="90000"/>
              </a:lnSpc>
              <a:buNone/>
            </a:pPr>
            <a:endParaRPr lang="en-US" altLang="en-US" sz="3200" dirty="0">
              <a:latin typeface="Georgia" panose="02040502050405020303" pitchFamily="18" charset="0"/>
              <a:ea typeface="ＭＳ Ｐゴシック" pitchFamily="34" charset="-128"/>
            </a:endParaRPr>
          </a:p>
          <a:p>
            <a:pPr>
              <a:lnSpc>
                <a:spcPct val="90000"/>
              </a:lnSpc>
            </a:pPr>
            <a:r>
              <a:rPr lang="en-US" altLang="en-US" sz="3200" dirty="0" smtClean="0">
                <a:latin typeface="Georgia" panose="02040502050405020303" pitchFamily="18" charset="0"/>
                <a:ea typeface="ＭＳ Ｐゴシック" pitchFamily="34" charset="-128"/>
              </a:rPr>
              <a:t>Chemo </a:t>
            </a:r>
            <a:r>
              <a:rPr lang="en-US" altLang="en-US" sz="3200" dirty="0">
                <a:latin typeface="Georgia" panose="02040502050405020303" pitchFamily="18" charset="0"/>
                <a:ea typeface="ＭＳ Ｐゴシック" pitchFamily="34" charset="-128"/>
              </a:rPr>
              <a:t>can kill cancer cells and also make a patient’s life miserable</a:t>
            </a:r>
          </a:p>
          <a:p>
            <a:pPr>
              <a:lnSpc>
                <a:spcPct val="90000"/>
              </a:lnSpc>
            </a:pPr>
            <a:endParaRPr lang="en-US" altLang="en-US" sz="3200" b="1" dirty="0">
              <a:latin typeface="Georgia" panose="02040502050405020303" pitchFamily="18" charset="0"/>
              <a:ea typeface="ＭＳ Ｐゴシック" pitchFamily="34" charset="-128"/>
            </a:endParaRPr>
          </a:p>
          <a:p>
            <a:pPr marL="0" indent="0" algn="ctr">
              <a:lnSpc>
                <a:spcPct val="90000"/>
              </a:lnSpc>
              <a:buNone/>
            </a:pPr>
            <a:r>
              <a:rPr lang="en-US" altLang="en-US" sz="4400" dirty="0" smtClean="0">
                <a:solidFill>
                  <a:srgbClr val="FF0000"/>
                </a:solidFill>
                <a:latin typeface="Georgia" panose="02040502050405020303" pitchFamily="18" charset="0"/>
                <a:ea typeface="ＭＳ Ｐゴシック" pitchFamily="34" charset="-128"/>
              </a:rPr>
              <a:t>Biomarkers </a:t>
            </a:r>
            <a:r>
              <a:rPr lang="en-US" altLang="en-US" sz="4400" dirty="0">
                <a:solidFill>
                  <a:srgbClr val="FF0000"/>
                </a:solidFill>
                <a:latin typeface="Georgia" panose="02040502050405020303" pitchFamily="18" charset="0"/>
                <a:ea typeface="ＭＳ Ｐゴシック" pitchFamily="34" charset="-128"/>
              </a:rPr>
              <a:t>= </a:t>
            </a:r>
            <a:r>
              <a:rPr lang="en-US" altLang="en-US" sz="4400" dirty="0" smtClean="0">
                <a:solidFill>
                  <a:srgbClr val="FF0000"/>
                </a:solidFill>
                <a:latin typeface="Georgia" panose="02040502050405020303" pitchFamily="18" charset="0"/>
                <a:ea typeface="ＭＳ Ｐゴシック" pitchFamily="34" charset="-128"/>
              </a:rPr>
              <a:t>Health</a:t>
            </a:r>
            <a:r>
              <a:rPr lang="en-US" altLang="en-US" sz="4400" dirty="0">
                <a:solidFill>
                  <a:srgbClr val="FF0000"/>
                </a:solidFill>
                <a:latin typeface="Georgia" panose="02040502050405020303" pitchFamily="18" charset="0"/>
                <a:ea typeface="ＭＳ Ｐゴシック" pitchFamily="34" charset="-128"/>
              </a:rPr>
              <a:t>?</a:t>
            </a:r>
          </a:p>
          <a:p>
            <a:endParaRPr lang="en-US" dirty="0"/>
          </a:p>
        </p:txBody>
      </p:sp>
    </p:spTree>
    <p:extLst>
      <p:ext uri="{BB962C8B-B14F-4D97-AF65-F5344CB8AC3E}">
        <p14:creationId xmlns:p14="http://schemas.microsoft.com/office/powerpoint/2010/main" val="2578266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lstStyle/>
          <a:p>
            <a:pPr algn="ctr"/>
            <a:endParaRPr lang="en-US" dirty="0" smtClean="0">
              <a:latin typeface="Georgia" panose="02040502050405020303" pitchFamily="18" charset="0"/>
            </a:endParaRPr>
          </a:p>
          <a:p>
            <a:pPr algn="ctr"/>
            <a:endParaRPr lang="en-US" dirty="0">
              <a:latin typeface="Georgia" panose="02040502050405020303" pitchFamily="18" charset="0"/>
            </a:endParaRPr>
          </a:p>
          <a:p>
            <a:pPr algn="ctr"/>
            <a:endParaRPr lang="en-US" dirty="0" smtClean="0">
              <a:latin typeface="Georgia" panose="02040502050405020303" pitchFamily="18" charset="0"/>
            </a:endParaRPr>
          </a:p>
          <a:p>
            <a:pPr marL="0" indent="0" algn="ctr">
              <a:buNone/>
            </a:pPr>
            <a:r>
              <a:rPr lang="en-US" sz="3600" dirty="0" smtClean="0">
                <a:latin typeface="Georgia" panose="02040502050405020303" pitchFamily="18" charset="0"/>
              </a:rPr>
              <a:t>How do we determine if the treatment drug was effective?</a:t>
            </a:r>
            <a:endParaRPr lang="en-US" sz="3600" dirty="0">
              <a:latin typeface="Georgia" panose="02040502050405020303" pitchFamily="18" charset="0"/>
            </a:endParaRPr>
          </a:p>
        </p:txBody>
      </p:sp>
    </p:spTree>
    <p:extLst>
      <p:ext uri="{BB962C8B-B14F-4D97-AF65-F5344CB8AC3E}">
        <p14:creationId xmlns:p14="http://schemas.microsoft.com/office/powerpoint/2010/main" val="913943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1F497D"/>
                </a:solidFill>
                <a:latin typeface="Georgia" panose="02040502050405020303" pitchFamily="18" charset="0"/>
              </a:rPr>
              <a:t>What is Statistical Significance?</a:t>
            </a:r>
            <a:endParaRPr lang="en-US" dirty="0"/>
          </a:p>
        </p:txBody>
      </p:sp>
      <p:sp>
        <p:nvSpPr>
          <p:cNvPr id="3" name="Content Placeholder 2"/>
          <p:cNvSpPr>
            <a:spLocks noGrp="1"/>
          </p:cNvSpPr>
          <p:nvPr>
            <p:ph idx="1"/>
          </p:nvPr>
        </p:nvSpPr>
        <p:spPr>
          <a:xfrm>
            <a:off x="457200" y="2590800"/>
            <a:ext cx="8229600" cy="3886200"/>
          </a:xfrm>
        </p:spPr>
        <p:txBody>
          <a:bodyPr>
            <a:normAutofit/>
          </a:bodyPr>
          <a:lstStyle/>
          <a:p>
            <a:pPr marL="0" indent="0" algn="ctr">
              <a:buNone/>
            </a:pPr>
            <a:r>
              <a:rPr lang="en-US" sz="3600" dirty="0" smtClean="0">
                <a:latin typeface="Georgia" panose="02040502050405020303" pitchFamily="18" charset="0"/>
              </a:rPr>
              <a:t>How </a:t>
            </a:r>
            <a:r>
              <a:rPr lang="en-US" sz="3600" dirty="0">
                <a:latin typeface="Georgia" panose="02040502050405020303" pitchFamily="18" charset="0"/>
              </a:rPr>
              <a:t>likely a result </a:t>
            </a:r>
            <a:r>
              <a:rPr lang="en-US" sz="3600" dirty="0" smtClean="0">
                <a:latin typeface="Georgia" panose="02040502050405020303" pitchFamily="18" charset="0"/>
              </a:rPr>
              <a:t>is to occur </a:t>
            </a:r>
            <a:r>
              <a:rPr lang="en-US" sz="3600" dirty="0">
                <a:latin typeface="Georgia" panose="02040502050405020303" pitchFamily="18" charset="0"/>
              </a:rPr>
              <a:t>by </a:t>
            </a:r>
            <a:r>
              <a:rPr lang="en-US" sz="3600" b="1" dirty="0" smtClean="0">
                <a:latin typeface="Georgia" panose="02040502050405020303" pitchFamily="18" charset="0"/>
              </a:rPr>
              <a:t>chance</a:t>
            </a:r>
            <a:r>
              <a:rPr lang="en-US" sz="3600" dirty="0" smtClean="0">
                <a:latin typeface="Georgia" panose="02040502050405020303" pitchFamily="18" charset="0"/>
              </a:rPr>
              <a:t> </a:t>
            </a:r>
            <a:endParaRPr lang="en-US" sz="3600" dirty="0">
              <a:latin typeface="Georgia" panose="02040502050405020303" pitchFamily="18" charset="0"/>
            </a:endParaRPr>
          </a:p>
        </p:txBody>
      </p:sp>
    </p:spTree>
    <p:extLst>
      <p:ext uri="{BB962C8B-B14F-4D97-AF65-F5344CB8AC3E}">
        <p14:creationId xmlns:p14="http://schemas.microsoft.com/office/powerpoint/2010/main" val="2922184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90600"/>
          </a:xfrm>
        </p:spPr>
        <p:txBody>
          <a:bodyPr/>
          <a:lstStyle/>
          <a:p>
            <a:pPr algn="ctr"/>
            <a:r>
              <a:rPr lang="en-US" b="1" dirty="0" smtClean="0">
                <a:latin typeface="Georgia" panose="02040502050405020303" pitchFamily="18" charset="0"/>
              </a:rPr>
              <a:t>P-value</a:t>
            </a:r>
            <a:endParaRPr lang="en-US" b="1" dirty="0">
              <a:latin typeface="Georgia" panose="02040502050405020303" pitchFamily="18" charset="0"/>
            </a:endParaRPr>
          </a:p>
        </p:txBody>
      </p:sp>
      <p:sp>
        <p:nvSpPr>
          <p:cNvPr id="3" name="Content Placeholder 2"/>
          <p:cNvSpPr>
            <a:spLocks noGrp="1"/>
          </p:cNvSpPr>
          <p:nvPr>
            <p:ph idx="1"/>
          </p:nvPr>
        </p:nvSpPr>
        <p:spPr>
          <a:xfrm>
            <a:off x="457200" y="1828800"/>
            <a:ext cx="8229600" cy="4648200"/>
          </a:xfrm>
        </p:spPr>
        <p:txBody>
          <a:bodyPr/>
          <a:lstStyle/>
          <a:p>
            <a:pPr marL="0" lvl="0" indent="0" algn="ctr">
              <a:buClr>
                <a:srgbClr val="4F81BD"/>
              </a:buClr>
              <a:buNone/>
            </a:pPr>
            <a:r>
              <a:rPr lang="en-US" sz="2800" dirty="0">
                <a:solidFill>
                  <a:srgbClr val="FF0000"/>
                </a:solidFill>
                <a:latin typeface="Georgia" panose="02040502050405020303" pitchFamily="18" charset="0"/>
              </a:rPr>
              <a:t>P-value of </a:t>
            </a:r>
            <a:r>
              <a:rPr lang="en-US" sz="2800" b="1" dirty="0">
                <a:solidFill>
                  <a:srgbClr val="FF0000"/>
                </a:solidFill>
                <a:latin typeface="Georgia" panose="02040502050405020303" pitchFamily="18" charset="0"/>
              </a:rPr>
              <a:t>0.05 or less </a:t>
            </a:r>
            <a:r>
              <a:rPr lang="en-US" sz="2800" dirty="0">
                <a:solidFill>
                  <a:srgbClr val="FF0000"/>
                </a:solidFill>
                <a:latin typeface="Georgia" panose="02040502050405020303" pitchFamily="18" charset="0"/>
              </a:rPr>
              <a:t>is </a:t>
            </a:r>
            <a:r>
              <a:rPr lang="en-US" sz="2800" b="1" dirty="0">
                <a:solidFill>
                  <a:srgbClr val="FF0000"/>
                </a:solidFill>
                <a:latin typeface="Georgia" panose="02040502050405020303" pitchFamily="18" charset="0"/>
              </a:rPr>
              <a:t>statistically </a:t>
            </a:r>
            <a:r>
              <a:rPr lang="en-US" sz="2800" b="1" dirty="0" smtClean="0">
                <a:solidFill>
                  <a:srgbClr val="FF0000"/>
                </a:solidFill>
                <a:latin typeface="Georgia" panose="02040502050405020303" pitchFamily="18" charset="0"/>
              </a:rPr>
              <a:t>significant</a:t>
            </a:r>
            <a:endParaRPr lang="en-US" sz="2800" b="1" dirty="0">
              <a:solidFill>
                <a:prstClr val="black"/>
              </a:solidFill>
              <a:latin typeface="Georgia" panose="02040502050405020303" pitchFamily="18" charset="0"/>
            </a:endParaRPr>
          </a:p>
          <a:p>
            <a:pPr marL="0" lvl="0" indent="0">
              <a:buClr>
                <a:srgbClr val="4F81BD"/>
              </a:buClr>
              <a:buNone/>
            </a:pPr>
            <a:endParaRPr lang="en-US" sz="2800" b="1" dirty="0">
              <a:solidFill>
                <a:prstClr val="black"/>
              </a:solidFill>
              <a:latin typeface="Georgia" panose="02040502050405020303" pitchFamily="18" charset="0"/>
            </a:endParaRPr>
          </a:p>
          <a:p>
            <a:pPr lvl="0">
              <a:buClr>
                <a:srgbClr val="4F81BD"/>
              </a:buClr>
            </a:pPr>
            <a:r>
              <a:rPr lang="en-US" sz="2800" b="1" dirty="0" smtClean="0">
                <a:solidFill>
                  <a:prstClr val="black"/>
                </a:solidFill>
                <a:latin typeface="Georgia" panose="02040502050405020303" pitchFamily="18" charset="0"/>
              </a:rPr>
              <a:t>5</a:t>
            </a:r>
            <a:r>
              <a:rPr lang="en-US" sz="2800" b="1" dirty="0">
                <a:solidFill>
                  <a:prstClr val="black"/>
                </a:solidFill>
                <a:latin typeface="Georgia" panose="02040502050405020303" pitchFamily="18" charset="0"/>
              </a:rPr>
              <a:t>% likelihood that </a:t>
            </a:r>
            <a:r>
              <a:rPr lang="en-US" sz="2800" b="1" dirty="0" smtClean="0">
                <a:solidFill>
                  <a:prstClr val="black"/>
                </a:solidFill>
                <a:latin typeface="Georgia" panose="02040502050405020303" pitchFamily="18" charset="0"/>
              </a:rPr>
              <a:t>the difference between the groups happened </a:t>
            </a:r>
            <a:r>
              <a:rPr lang="en-US" sz="2800" b="1" dirty="0">
                <a:solidFill>
                  <a:prstClr val="black"/>
                </a:solidFill>
                <a:latin typeface="Georgia" panose="02040502050405020303" pitchFamily="18" charset="0"/>
              </a:rPr>
              <a:t>by </a:t>
            </a:r>
            <a:r>
              <a:rPr lang="en-US" sz="2800" b="1" dirty="0" smtClean="0">
                <a:solidFill>
                  <a:prstClr val="black"/>
                </a:solidFill>
                <a:latin typeface="Georgia" panose="02040502050405020303" pitchFamily="18" charset="0"/>
              </a:rPr>
              <a:t>chance</a:t>
            </a:r>
          </a:p>
          <a:p>
            <a:pPr marL="0" lvl="0" indent="0">
              <a:buClr>
                <a:srgbClr val="4F81BD"/>
              </a:buClr>
              <a:buNone/>
            </a:pPr>
            <a:endParaRPr lang="en-US" sz="2800" b="1" dirty="0">
              <a:solidFill>
                <a:prstClr val="black"/>
              </a:solidFill>
              <a:latin typeface="Georgia" panose="02040502050405020303" pitchFamily="18" charset="0"/>
            </a:endParaRPr>
          </a:p>
          <a:p>
            <a:pPr lvl="0">
              <a:buClr>
                <a:srgbClr val="4F81BD"/>
              </a:buClr>
            </a:pPr>
            <a:r>
              <a:rPr lang="en-US" sz="2800" b="1" dirty="0">
                <a:solidFill>
                  <a:prstClr val="black"/>
                </a:solidFill>
                <a:latin typeface="Georgia" panose="02040502050405020303" pitchFamily="18" charset="0"/>
              </a:rPr>
              <a:t>95% </a:t>
            </a:r>
            <a:r>
              <a:rPr lang="en-US" sz="2800" b="1" dirty="0" smtClean="0">
                <a:solidFill>
                  <a:prstClr val="black"/>
                </a:solidFill>
                <a:latin typeface="Georgia" panose="02040502050405020303" pitchFamily="18" charset="0"/>
              </a:rPr>
              <a:t>likelihood that the difference between the groups was NOT due to chance</a:t>
            </a:r>
          </a:p>
        </p:txBody>
      </p:sp>
    </p:spTree>
    <p:extLst>
      <p:ext uri="{BB962C8B-B14F-4D97-AF65-F5344CB8AC3E}">
        <p14:creationId xmlns:p14="http://schemas.microsoft.com/office/powerpoint/2010/main" val="1592431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Georgia" panose="02040502050405020303" pitchFamily="18" charset="0"/>
              </a:rPr>
              <a:t>Statistically Significant ≠ Important</a:t>
            </a:r>
            <a:endParaRPr lang="en-US" sz="3600" b="1" dirty="0">
              <a:latin typeface="Georgia" panose="02040502050405020303" pitchFamily="18" charset="0"/>
            </a:endParaRPr>
          </a:p>
        </p:txBody>
      </p:sp>
      <p:sp>
        <p:nvSpPr>
          <p:cNvPr id="3" name="Content Placeholder 2"/>
          <p:cNvSpPr>
            <a:spLocks noGrp="1"/>
          </p:cNvSpPr>
          <p:nvPr>
            <p:ph idx="1"/>
          </p:nvPr>
        </p:nvSpPr>
        <p:spPr>
          <a:xfrm>
            <a:off x="457200" y="2209800"/>
            <a:ext cx="8229600" cy="4267200"/>
          </a:xfrm>
        </p:spPr>
        <p:txBody>
          <a:bodyPr/>
          <a:lstStyle/>
          <a:p>
            <a:pPr lvl="0">
              <a:buClr>
                <a:srgbClr val="4F81BD"/>
              </a:buClr>
            </a:pPr>
            <a:r>
              <a:rPr lang="en-US" sz="3200" dirty="0">
                <a:solidFill>
                  <a:prstClr val="black"/>
                </a:solidFill>
                <a:latin typeface="Georgia" panose="02040502050405020303" pitchFamily="18" charset="0"/>
              </a:rPr>
              <a:t>Statistically significant does </a:t>
            </a:r>
            <a:r>
              <a:rPr lang="en-US" sz="3200" b="1" dirty="0">
                <a:solidFill>
                  <a:prstClr val="black"/>
                </a:solidFill>
                <a:latin typeface="Georgia" panose="02040502050405020303" pitchFamily="18" charset="0"/>
              </a:rPr>
              <a:t>NOT</a:t>
            </a:r>
            <a:r>
              <a:rPr lang="en-US" sz="3200" dirty="0">
                <a:solidFill>
                  <a:prstClr val="black"/>
                </a:solidFill>
                <a:latin typeface="Georgia" panose="02040502050405020303" pitchFamily="18" charset="0"/>
              </a:rPr>
              <a:t> mean that the difference is large or </a:t>
            </a:r>
            <a:r>
              <a:rPr lang="en-US" sz="3200" dirty="0" smtClean="0">
                <a:solidFill>
                  <a:prstClr val="black"/>
                </a:solidFill>
                <a:latin typeface="Georgia" panose="02040502050405020303" pitchFamily="18" charset="0"/>
              </a:rPr>
              <a:t>important.</a:t>
            </a:r>
          </a:p>
          <a:p>
            <a:pPr lvl="0">
              <a:buClr>
                <a:srgbClr val="4F81BD"/>
              </a:buClr>
            </a:pPr>
            <a:endParaRPr lang="en-US" sz="3200" dirty="0">
              <a:solidFill>
                <a:prstClr val="black"/>
              </a:solidFill>
              <a:latin typeface="Georgia" panose="02040502050405020303" pitchFamily="18" charset="0"/>
            </a:endParaRPr>
          </a:p>
          <a:p>
            <a:pPr lvl="0">
              <a:buClr>
                <a:srgbClr val="4F81BD"/>
              </a:buClr>
            </a:pPr>
            <a:r>
              <a:rPr lang="en-US" sz="3200" dirty="0" smtClean="0">
                <a:solidFill>
                  <a:prstClr val="black"/>
                </a:solidFill>
                <a:latin typeface="Georgia" panose="02040502050405020303" pitchFamily="18" charset="0"/>
              </a:rPr>
              <a:t>It </a:t>
            </a:r>
            <a:r>
              <a:rPr lang="en-US" sz="3200" dirty="0">
                <a:solidFill>
                  <a:prstClr val="black"/>
                </a:solidFill>
                <a:latin typeface="Georgia" panose="02040502050405020303" pitchFamily="18" charset="0"/>
              </a:rPr>
              <a:t>means it</a:t>
            </a:r>
            <a:r>
              <a:rPr lang="en-US" sz="3200" i="1" dirty="0">
                <a:solidFill>
                  <a:prstClr val="black"/>
                </a:solidFill>
                <a:latin typeface="Georgia" panose="02040502050405020303" pitchFamily="18" charset="0"/>
              </a:rPr>
              <a:t> probably </a:t>
            </a:r>
            <a:r>
              <a:rPr lang="en-US" sz="3200" dirty="0">
                <a:solidFill>
                  <a:prstClr val="black"/>
                </a:solidFill>
                <a:latin typeface="Georgia" panose="02040502050405020303" pitchFamily="18" charset="0"/>
              </a:rPr>
              <a:t>didn’t happen by </a:t>
            </a:r>
            <a:r>
              <a:rPr lang="en-US" sz="3200" dirty="0" smtClean="0">
                <a:solidFill>
                  <a:prstClr val="black"/>
                </a:solidFill>
                <a:latin typeface="Georgia" panose="02040502050405020303" pitchFamily="18" charset="0"/>
              </a:rPr>
              <a:t>chance.</a:t>
            </a:r>
            <a:endParaRPr lang="en-US" sz="3200" dirty="0">
              <a:solidFill>
                <a:prstClr val="black"/>
              </a:solidFill>
              <a:latin typeface="Georgia" panose="02040502050405020303" pitchFamily="18" charset="0"/>
            </a:endParaRPr>
          </a:p>
          <a:p>
            <a:endParaRPr lang="en-US" dirty="0"/>
          </a:p>
        </p:txBody>
      </p:sp>
    </p:spTree>
    <p:extLst>
      <p:ext uri="{BB962C8B-B14F-4D97-AF65-F5344CB8AC3E}">
        <p14:creationId xmlns:p14="http://schemas.microsoft.com/office/powerpoint/2010/main" val="2492362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606195"/>
            <a:ext cx="7848600" cy="707886"/>
          </a:xfrm>
          <a:prstGeom prst="rect">
            <a:avLst/>
          </a:prstGeom>
          <a:noFill/>
        </p:spPr>
        <p:txBody>
          <a:bodyPr wrap="square">
            <a:spAutoFit/>
          </a:bodyPr>
          <a:lstStyle/>
          <a:p>
            <a:pPr fontAlgn="base">
              <a:spcBef>
                <a:spcPct val="20000"/>
              </a:spcBef>
              <a:spcAft>
                <a:spcPct val="0"/>
              </a:spcAft>
              <a:buClr>
                <a:srgbClr val="99CCFF"/>
              </a:buClr>
              <a:buSzPct val="80000"/>
              <a:buFont typeface="Wingdings" pitchFamily="2" charset="2"/>
              <a:buNone/>
              <a:defRPr/>
            </a:pPr>
            <a:r>
              <a:rPr lang="en-US" sz="4000" b="1" dirty="0">
                <a:solidFill>
                  <a:srgbClr val="C0504D"/>
                </a:solidFill>
                <a:effectLst>
                  <a:outerShdw blurRad="38100" dist="38100" dir="2700000" algn="tl">
                    <a:srgbClr val="000000">
                      <a:alpha val="43137"/>
                    </a:srgbClr>
                  </a:outerShdw>
                </a:effectLst>
                <a:latin typeface="Georgia" panose="02040502050405020303" pitchFamily="18" charset="0"/>
                <a:ea typeface="ＭＳ Ｐゴシック" pitchFamily="34" charset="-128"/>
              </a:rPr>
              <a:t>Did </a:t>
            </a:r>
            <a:r>
              <a:rPr lang="en-US" sz="4000" b="1" dirty="0" err="1">
                <a:solidFill>
                  <a:srgbClr val="C0504D"/>
                </a:solidFill>
                <a:effectLst>
                  <a:outerShdw blurRad="38100" dist="38100" dir="2700000" algn="tl">
                    <a:srgbClr val="000000">
                      <a:alpha val="43137"/>
                    </a:srgbClr>
                  </a:outerShdw>
                </a:effectLst>
                <a:latin typeface="Georgia" panose="02040502050405020303" pitchFamily="18" charset="0"/>
                <a:ea typeface="ＭＳ Ｐゴシック" pitchFamily="34" charset="-128"/>
              </a:rPr>
              <a:t>Avastin</a:t>
            </a:r>
            <a:r>
              <a:rPr lang="en-US" sz="4000" b="1" dirty="0">
                <a:solidFill>
                  <a:srgbClr val="C0504D"/>
                </a:solidFill>
                <a:effectLst>
                  <a:outerShdw blurRad="38100" dist="38100" dir="2700000" algn="tl">
                    <a:srgbClr val="000000">
                      <a:alpha val="43137"/>
                    </a:srgbClr>
                  </a:outerShdw>
                </a:effectLst>
                <a:latin typeface="Georgia" panose="02040502050405020303" pitchFamily="18" charset="0"/>
                <a:ea typeface="ＭＳ Ｐゴシック" pitchFamily="34" charset="-128"/>
              </a:rPr>
              <a:t> actually work?</a:t>
            </a:r>
          </a:p>
        </p:txBody>
      </p:sp>
      <p:graphicFrame>
        <p:nvGraphicFramePr>
          <p:cNvPr id="7" name="Table 6"/>
          <p:cNvGraphicFramePr>
            <a:graphicFrameLocks noGrp="1"/>
          </p:cNvGraphicFramePr>
          <p:nvPr>
            <p:extLst>
              <p:ext uri="{D42A27DB-BD31-4B8C-83A1-F6EECF244321}">
                <p14:modId xmlns:p14="http://schemas.microsoft.com/office/powerpoint/2010/main" val="3164566925"/>
              </p:ext>
            </p:extLst>
          </p:nvPr>
        </p:nvGraphicFramePr>
        <p:xfrm>
          <a:off x="1432003" y="1600200"/>
          <a:ext cx="6264197" cy="4609081"/>
        </p:xfrm>
        <a:graphic>
          <a:graphicData uri="http://schemas.openxmlformats.org/drawingml/2006/table">
            <a:tbl>
              <a:tblPr/>
              <a:tblGrid>
                <a:gridCol w="2032397"/>
                <a:gridCol w="2174400"/>
                <a:gridCol w="2057400"/>
              </a:tblGrid>
              <a:tr h="1315201">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rPr>
                        <a:t>Chemo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rPr>
                        <a:t>Placebo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rPr>
                        <a:t>Chemo + </a:t>
                      </a:r>
                      <a:r>
                        <a:rPr kumimoji="0" lang="en-US" altLang="en-US" sz="2500" b="1" i="0" u="none" strike="noStrike" cap="none" normalizeH="0" baseline="0" dirty="0" err="1" smtClean="0">
                          <a:ln>
                            <a:noFill/>
                          </a:ln>
                          <a:solidFill>
                            <a:schemeClr val="tx1"/>
                          </a:solidFill>
                          <a:effectLst/>
                          <a:latin typeface="Georgia" panose="02040502050405020303" pitchFamily="18" charset="0"/>
                          <a:ea typeface="ＭＳ Ｐゴシック" panose="020B0600070205080204" pitchFamily="34" charset="-128"/>
                        </a:rPr>
                        <a:t>Avastin</a:t>
                      </a:r>
                      <a:endPar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427999">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rgbClr val="FF0000"/>
                          </a:solidFill>
                          <a:effectLst/>
                          <a:latin typeface="Georgia" panose="02040502050405020303" pitchFamily="18" charset="0"/>
                          <a:ea typeface="ＭＳ Ｐゴシック" panose="020B0600070205080204" pitchFamily="34" charset="-128"/>
                        </a:rPr>
                        <a:t>Progression-free</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rgbClr val="FF0000"/>
                          </a:solidFill>
                          <a:effectLst/>
                          <a:latin typeface="Georgia" panose="02040502050405020303" pitchFamily="18" charset="0"/>
                          <a:ea typeface="ＭＳ Ｐゴシック" panose="020B0600070205080204" pitchFamily="34" charset="-128"/>
                        </a:rPr>
                        <a:t>survival</a:t>
                      </a:r>
                      <a:endParaRPr kumimoji="0" lang="en-US" altLang="en-US" sz="2200" b="0" i="0" u="none" strike="noStrike" cap="none" normalizeH="0" baseline="0" dirty="0" smtClean="0">
                        <a:ln>
                          <a:noFill/>
                        </a:ln>
                        <a:solidFill>
                          <a:srgbClr val="FF0000"/>
                        </a:solidFill>
                        <a:effectLst/>
                        <a:latin typeface="Georgia" panose="02040502050405020303" pitchFamily="18" charset="0"/>
                        <a:ea typeface="ＭＳ Ｐゴシック" panose="020B0600070205080204"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rPr>
                        <a:t>7.8 months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rPr>
                        <a:t>8.8 months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r>
              <a:tr h="1526024">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rPr>
                        <a:t> </a:t>
                      </a: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rPr>
                        <a:t>p-value</a:t>
                      </a: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rPr>
                        <a:t>Highly significant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lang="en-US" sz="2200" b="0" i="0" u="none" strike="noStrike" kern="1200" baseline="0" dirty="0" smtClean="0">
                        <a:solidFill>
                          <a:schemeClr val="tx1"/>
                        </a:solidFill>
                        <a:latin typeface="Georgia" panose="02040502050405020303" pitchFamily="18" charset="0"/>
                        <a:ea typeface="ＭＳ Ｐゴシック" panose="020B0600070205080204"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lang="en-US" sz="2200" b="0" i="0" u="none" strike="noStrike" kern="1200" baseline="0" dirty="0" smtClean="0">
                          <a:solidFill>
                            <a:schemeClr val="tx1"/>
                          </a:solidFill>
                          <a:latin typeface="Georgia" panose="02040502050405020303" pitchFamily="18" charset="0"/>
                          <a:ea typeface="ＭＳ Ｐゴシック" panose="020B0600070205080204" pitchFamily="34" charset="-128"/>
                          <a:cs typeface="+mn-cs"/>
                        </a:rPr>
                        <a:t>0.0003</a:t>
                      </a:r>
                      <a:r>
                        <a:rPr lang="en-US" sz="2800" b="0" i="0" u="none" strike="noStrike" kern="1200" baseline="0" dirty="0" smtClean="0">
                          <a:solidFill>
                            <a:schemeClr val="tx1"/>
                          </a:solidFill>
                          <a:latin typeface="Georgia" panose="02040502050405020303" pitchFamily="18" charset="0"/>
                          <a:ea typeface="ＭＳ Ｐゴシック" panose="020B0600070205080204" pitchFamily="34" charset="-128"/>
                          <a:cs typeface="+mn-cs"/>
                        </a:rPr>
                        <a:t>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r>
            </a:tbl>
          </a:graphicData>
        </a:graphic>
      </p:graphicFrame>
    </p:spTree>
    <p:extLst>
      <p:ext uri="{BB962C8B-B14F-4D97-AF65-F5344CB8AC3E}">
        <p14:creationId xmlns:p14="http://schemas.microsoft.com/office/powerpoint/2010/main" val="2141240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0828" y="582545"/>
            <a:ext cx="7531458" cy="707886"/>
          </a:xfrm>
          <a:prstGeom prst="rect">
            <a:avLst/>
          </a:prstGeom>
          <a:noFill/>
        </p:spPr>
        <p:txBody>
          <a:bodyPr wrap="square">
            <a:spAutoFit/>
          </a:bodyPr>
          <a:lstStyle/>
          <a:p>
            <a:pPr fontAlgn="base">
              <a:spcBef>
                <a:spcPct val="20000"/>
              </a:spcBef>
              <a:spcAft>
                <a:spcPct val="0"/>
              </a:spcAft>
              <a:buClr>
                <a:srgbClr val="99CCFF"/>
              </a:buClr>
              <a:buSzPct val="80000"/>
              <a:buFont typeface="Wingdings" pitchFamily="2" charset="2"/>
              <a:buNone/>
              <a:defRPr/>
            </a:pPr>
            <a:r>
              <a:rPr lang="en-US" sz="4000" b="1" dirty="0">
                <a:solidFill>
                  <a:srgbClr val="C0504D"/>
                </a:solidFill>
                <a:effectLst>
                  <a:outerShdw blurRad="38100" dist="38100" dir="2700000" algn="tl">
                    <a:srgbClr val="000000">
                      <a:alpha val="43137"/>
                    </a:srgbClr>
                  </a:outerShdw>
                </a:effectLst>
                <a:latin typeface="Georgia" panose="02040502050405020303" pitchFamily="18" charset="0"/>
                <a:ea typeface="ＭＳ Ｐゴシック" pitchFamily="34" charset="-128"/>
              </a:rPr>
              <a:t>Did </a:t>
            </a:r>
            <a:r>
              <a:rPr lang="en-US" sz="4000" b="1" dirty="0" err="1">
                <a:solidFill>
                  <a:srgbClr val="C0504D"/>
                </a:solidFill>
                <a:effectLst>
                  <a:outerShdw blurRad="38100" dist="38100" dir="2700000" algn="tl">
                    <a:srgbClr val="000000">
                      <a:alpha val="43137"/>
                    </a:srgbClr>
                  </a:outerShdw>
                </a:effectLst>
                <a:latin typeface="Georgia" panose="02040502050405020303" pitchFamily="18" charset="0"/>
                <a:ea typeface="ＭＳ Ｐゴシック" pitchFamily="34" charset="-128"/>
              </a:rPr>
              <a:t>Avastin</a:t>
            </a:r>
            <a:r>
              <a:rPr lang="en-US" sz="4000" b="1" dirty="0">
                <a:solidFill>
                  <a:srgbClr val="C0504D"/>
                </a:solidFill>
                <a:effectLst>
                  <a:outerShdw blurRad="38100" dist="38100" dir="2700000" algn="tl">
                    <a:srgbClr val="000000">
                      <a:alpha val="43137"/>
                    </a:srgbClr>
                  </a:outerShdw>
                </a:effectLst>
                <a:latin typeface="Georgia" panose="02040502050405020303" pitchFamily="18" charset="0"/>
                <a:ea typeface="ＭＳ Ｐゴシック" pitchFamily="34" charset="-128"/>
              </a:rPr>
              <a:t> actually work?</a:t>
            </a:r>
          </a:p>
        </p:txBody>
      </p:sp>
      <p:graphicFrame>
        <p:nvGraphicFramePr>
          <p:cNvPr id="8" name="Table 7"/>
          <p:cNvGraphicFramePr>
            <a:graphicFrameLocks noGrp="1"/>
          </p:cNvGraphicFramePr>
          <p:nvPr>
            <p:extLst>
              <p:ext uri="{D42A27DB-BD31-4B8C-83A1-F6EECF244321}">
                <p14:modId xmlns:p14="http://schemas.microsoft.com/office/powerpoint/2010/main" val="3030008583"/>
              </p:ext>
            </p:extLst>
          </p:nvPr>
        </p:nvGraphicFramePr>
        <p:xfrm>
          <a:off x="1148255" y="1600199"/>
          <a:ext cx="6645199" cy="3901229"/>
        </p:xfrm>
        <a:graphic>
          <a:graphicData uri="http://schemas.openxmlformats.org/drawingml/2006/table">
            <a:tbl>
              <a:tblPr/>
              <a:tblGrid>
                <a:gridCol w="2215499"/>
                <a:gridCol w="2214201"/>
                <a:gridCol w="2215499"/>
              </a:tblGrid>
              <a:tr h="1219201">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Arial"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a:spcBef>
                          <a:spcPct val="20000"/>
                        </a:spcBef>
                        <a:buClr>
                          <a:schemeClr val="accent2"/>
                        </a:buClr>
                        <a:defRPr sz="2000">
                          <a:solidFill>
                            <a:schemeClr val="tx1"/>
                          </a:solidFill>
                          <a:latin typeface="Arial" charset="0"/>
                          <a:ea typeface="ＭＳ Ｐゴシック" pitchFamily="34" charset="-128"/>
                        </a:defRPr>
                      </a:lvl3pPr>
                      <a:lvl4pPr marL="1600200" indent="-2286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a:spcBef>
                          <a:spcPct val="20000"/>
                        </a:spcBef>
                        <a:buClr>
                          <a:schemeClr val="hlink"/>
                        </a:buCl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itchFamily="34" charset="-128"/>
                        </a:rPr>
                        <a:t>Chemo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itchFamily="34" charset="-128"/>
                        </a:rPr>
                        <a:t>Placebo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a:spcBef>
                          <a:spcPct val="20000"/>
                        </a:spcBef>
                        <a:buClr>
                          <a:schemeClr val="accent2"/>
                        </a:buClr>
                        <a:defRPr sz="2000">
                          <a:solidFill>
                            <a:schemeClr val="tx1"/>
                          </a:solidFill>
                          <a:latin typeface="Arial" charset="0"/>
                          <a:ea typeface="ＭＳ Ｐゴシック" pitchFamily="34" charset="-128"/>
                        </a:defRPr>
                      </a:lvl3pPr>
                      <a:lvl4pPr marL="1600200" indent="-2286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a:spcBef>
                          <a:spcPct val="20000"/>
                        </a:spcBef>
                        <a:buClr>
                          <a:schemeClr val="hlink"/>
                        </a:buCl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itchFamily="34" charset="-128"/>
                        </a:rPr>
                        <a:t>Chemo + </a:t>
                      </a:r>
                      <a:r>
                        <a:rPr kumimoji="0" lang="en-US" altLang="en-US" sz="2500" b="1" i="0" u="none" strike="noStrike" cap="none" normalizeH="0" baseline="0" dirty="0" err="1" smtClean="0">
                          <a:ln>
                            <a:noFill/>
                          </a:ln>
                          <a:solidFill>
                            <a:schemeClr val="tx1"/>
                          </a:solidFill>
                          <a:effectLst/>
                          <a:latin typeface="Georgia" panose="02040502050405020303" pitchFamily="18" charset="0"/>
                          <a:ea typeface="ＭＳ Ｐゴシック" pitchFamily="34" charset="-128"/>
                        </a:rPr>
                        <a:t>Avastin</a:t>
                      </a:r>
                      <a:endPar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127761">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rgbClr val="FF0000"/>
                          </a:solidFill>
                          <a:effectLst/>
                          <a:latin typeface="Georgia" panose="02040502050405020303" pitchFamily="18" charset="0"/>
                          <a:ea typeface="ＭＳ Ｐゴシック" pitchFamily="34" charset="-128"/>
                        </a:rPr>
                        <a:t>Overall</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rgbClr val="FF0000"/>
                          </a:solidFill>
                          <a:effectLst/>
                          <a:latin typeface="Georgia" panose="02040502050405020303" pitchFamily="18" charset="0"/>
                          <a:ea typeface="ＭＳ Ｐゴシック" pitchFamily="34" charset="-128"/>
                        </a:rPr>
                        <a:t>Survival</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a:spcBef>
                          <a:spcPct val="20000"/>
                        </a:spcBef>
                        <a:buClr>
                          <a:schemeClr val="accent2"/>
                        </a:buClr>
                        <a:defRPr sz="2000">
                          <a:solidFill>
                            <a:schemeClr val="tx1"/>
                          </a:solidFill>
                          <a:latin typeface="Arial" charset="0"/>
                          <a:ea typeface="ＭＳ Ｐゴシック" pitchFamily="34" charset="-128"/>
                        </a:defRPr>
                      </a:lvl3pPr>
                      <a:lvl4pPr marL="1600200" indent="-2286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a:spcBef>
                          <a:spcPct val="20000"/>
                        </a:spcBef>
                        <a:buClr>
                          <a:schemeClr val="hlink"/>
                        </a:buCl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rPr>
                        <a:t>31.9 months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a:spcBef>
                          <a:spcPct val="20000"/>
                        </a:spcBef>
                        <a:buClr>
                          <a:schemeClr val="accent2"/>
                        </a:buClr>
                        <a:defRPr sz="2000">
                          <a:solidFill>
                            <a:schemeClr val="tx1"/>
                          </a:solidFill>
                          <a:latin typeface="Arial" charset="0"/>
                          <a:ea typeface="ＭＳ Ｐゴシック" pitchFamily="34" charset="-128"/>
                        </a:defRPr>
                      </a:lvl3pPr>
                      <a:lvl4pPr marL="1600200" indent="-2286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a:spcBef>
                          <a:spcPct val="20000"/>
                        </a:spcBef>
                        <a:buClr>
                          <a:schemeClr val="hlink"/>
                        </a:buCl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rPr>
                        <a:t>30.2 months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r>
              <a:tr h="853229">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rPr>
                        <a:t> p-value</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rPr>
                        <a:t>Worse but not “significant”</a:t>
                      </a:r>
                      <a:r>
                        <a:rPr kumimoji="0" lang="en-US" altLang="en-US" sz="1800" b="0" i="0" u="none" strike="noStrike" cap="none" normalizeH="0" baseline="0" dirty="0" smtClean="0">
                          <a:ln>
                            <a:noFill/>
                          </a:ln>
                          <a:solidFill>
                            <a:schemeClr val="tx1"/>
                          </a:solidFill>
                          <a:effectLst/>
                          <a:latin typeface="Georgia" panose="02040502050405020303" pitchFamily="18" charset="0"/>
                          <a:ea typeface="ＭＳ Ｐゴシック" pitchFamily="34" charset="-128"/>
                        </a:rPr>
                        <a:t>	</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rPr>
                        <a:t>0.98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Georgia" panose="02040502050405020303" pitchFamily="18"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r>
            </a:tbl>
          </a:graphicData>
        </a:graphic>
      </p:graphicFrame>
      <p:sp>
        <p:nvSpPr>
          <p:cNvPr id="9" name="TextBox 7"/>
          <p:cNvSpPr txBox="1">
            <a:spLocks noChangeArrowheads="1"/>
          </p:cNvSpPr>
          <p:nvPr/>
        </p:nvSpPr>
        <p:spPr bwMode="auto">
          <a:xfrm>
            <a:off x="663702" y="5834691"/>
            <a:ext cx="77059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rgbClr val="FFFF00"/>
                </a:solidFill>
                <a:latin typeface="Arial" charset="0"/>
                <a:ea typeface="ＭＳ Ｐゴシック" pitchFamily="34" charset="-128"/>
              </a:defRPr>
            </a:lvl1pPr>
            <a:lvl2pPr marL="742950" indent="-285750">
              <a:defRPr sz="3200" b="1">
                <a:solidFill>
                  <a:srgbClr val="FFFF00"/>
                </a:solidFill>
                <a:latin typeface="Arial" charset="0"/>
                <a:ea typeface="ＭＳ Ｐゴシック" pitchFamily="34" charset="-128"/>
              </a:defRPr>
            </a:lvl2pPr>
            <a:lvl3pPr marL="1143000" indent="-228600">
              <a:defRPr sz="3200" b="1">
                <a:solidFill>
                  <a:srgbClr val="FFFF00"/>
                </a:solidFill>
                <a:latin typeface="Arial" charset="0"/>
                <a:ea typeface="ＭＳ Ｐゴシック" pitchFamily="34" charset="-128"/>
              </a:defRPr>
            </a:lvl3pPr>
            <a:lvl4pPr marL="1600200" indent="-228600">
              <a:defRPr sz="3200" b="1">
                <a:solidFill>
                  <a:srgbClr val="FFFF00"/>
                </a:solidFill>
                <a:latin typeface="Arial" charset="0"/>
                <a:ea typeface="ＭＳ Ｐゴシック" pitchFamily="34" charset="-128"/>
              </a:defRPr>
            </a:lvl4pPr>
            <a:lvl5pPr marL="2057400" indent="-228600">
              <a:defRPr sz="3200" b="1">
                <a:solidFill>
                  <a:srgbClr val="FFFF00"/>
                </a:solidFill>
                <a:latin typeface="Arial" charset="0"/>
                <a:ea typeface="ＭＳ Ｐゴシック" pitchFamily="34" charset="-128"/>
              </a:defRPr>
            </a:lvl5pPr>
            <a:lvl6pPr marL="2514600" indent="-228600" eaLnBrk="0" fontAlgn="base" hangingPunct="0">
              <a:spcBef>
                <a:spcPct val="0"/>
              </a:spcBef>
              <a:spcAft>
                <a:spcPct val="0"/>
              </a:spcAft>
              <a:defRPr sz="3200" b="1">
                <a:solidFill>
                  <a:srgbClr val="FFFF00"/>
                </a:solidFill>
                <a:latin typeface="Arial" charset="0"/>
                <a:ea typeface="ＭＳ Ｐゴシック" pitchFamily="34" charset="-128"/>
              </a:defRPr>
            </a:lvl6pPr>
            <a:lvl7pPr marL="2971800" indent="-228600" eaLnBrk="0" fontAlgn="base" hangingPunct="0">
              <a:spcBef>
                <a:spcPct val="0"/>
              </a:spcBef>
              <a:spcAft>
                <a:spcPct val="0"/>
              </a:spcAft>
              <a:defRPr sz="3200" b="1">
                <a:solidFill>
                  <a:srgbClr val="FFFF00"/>
                </a:solidFill>
                <a:latin typeface="Arial" charset="0"/>
                <a:ea typeface="ＭＳ Ｐゴシック" pitchFamily="34" charset="-128"/>
              </a:defRPr>
            </a:lvl7pPr>
            <a:lvl8pPr marL="3429000" indent="-228600" eaLnBrk="0" fontAlgn="base" hangingPunct="0">
              <a:spcBef>
                <a:spcPct val="0"/>
              </a:spcBef>
              <a:spcAft>
                <a:spcPct val="0"/>
              </a:spcAft>
              <a:defRPr sz="3200" b="1">
                <a:solidFill>
                  <a:srgbClr val="FFFF00"/>
                </a:solidFill>
                <a:latin typeface="Arial" charset="0"/>
                <a:ea typeface="ＭＳ Ｐゴシック" pitchFamily="34" charset="-128"/>
              </a:defRPr>
            </a:lvl8pPr>
            <a:lvl9pPr marL="3886200" indent="-228600" eaLnBrk="0" fontAlgn="base" hangingPunct="0">
              <a:spcBef>
                <a:spcPct val="0"/>
              </a:spcBef>
              <a:spcAft>
                <a:spcPct val="0"/>
              </a:spcAft>
              <a:defRPr sz="3200" b="1">
                <a:solidFill>
                  <a:srgbClr val="FFFF00"/>
                </a:solidFill>
                <a:latin typeface="Arial" charset="0"/>
                <a:ea typeface="ＭＳ Ｐゴシック" pitchFamily="34" charset="-128"/>
              </a:defRPr>
            </a:lvl9pPr>
          </a:lstStyle>
          <a:p>
            <a:pPr fontAlgn="base">
              <a:spcBef>
                <a:spcPct val="20000"/>
              </a:spcBef>
              <a:spcAft>
                <a:spcPct val="0"/>
              </a:spcAft>
              <a:buClr>
                <a:srgbClr val="99CCFF"/>
              </a:buClr>
              <a:buSzPct val="80000"/>
              <a:buFont typeface="Wingdings" pitchFamily="2" charset="2"/>
              <a:buNone/>
            </a:pPr>
            <a:r>
              <a:rPr lang="en-US" altLang="en-US" dirty="0">
                <a:solidFill>
                  <a:srgbClr val="C0504D"/>
                </a:solidFill>
                <a:latin typeface="Georgia" panose="02040502050405020303" pitchFamily="18" charset="0"/>
              </a:rPr>
              <a:t>Overall Survival worse with </a:t>
            </a:r>
            <a:r>
              <a:rPr lang="en-US" altLang="en-US" dirty="0" err="1">
                <a:solidFill>
                  <a:srgbClr val="C0504D"/>
                </a:solidFill>
                <a:latin typeface="Georgia" panose="02040502050405020303" pitchFamily="18" charset="0"/>
              </a:rPr>
              <a:t>Avastin</a:t>
            </a:r>
            <a:endParaRPr lang="en-US" altLang="en-US" dirty="0">
              <a:solidFill>
                <a:srgbClr val="C0504D"/>
              </a:solidFill>
              <a:latin typeface="Georgia" panose="02040502050405020303" pitchFamily="18" charset="0"/>
            </a:endParaRPr>
          </a:p>
        </p:txBody>
      </p:sp>
    </p:spTree>
    <p:extLst>
      <p:ext uri="{BB962C8B-B14F-4D97-AF65-F5344CB8AC3E}">
        <p14:creationId xmlns:p14="http://schemas.microsoft.com/office/powerpoint/2010/main" val="3201486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990600"/>
          </a:xfrm>
        </p:spPr>
        <p:txBody>
          <a:bodyPr>
            <a:normAutofit/>
          </a:bodyPr>
          <a:lstStyle/>
          <a:p>
            <a:pPr algn="ctr"/>
            <a:r>
              <a:rPr lang="en-US" b="1" dirty="0">
                <a:solidFill>
                  <a:srgbClr val="C0504D"/>
                </a:solidFill>
                <a:latin typeface="Georgia" panose="02040502050405020303" pitchFamily="18" charset="0"/>
                <a:ea typeface="ＭＳ Ｐゴシック" pitchFamily="34" charset="-128"/>
              </a:rPr>
              <a:t>Standard Drug Approval Criteria</a:t>
            </a:r>
            <a:endParaRPr lang="en-US" dirty="0">
              <a:solidFill>
                <a:srgbClr val="C0504D"/>
              </a:solidFill>
              <a:latin typeface="Georgia" panose="02040502050405020303" pitchFamily="18" charset="0"/>
            </a:endParaRPr>
          </a:p>
        </p:txBody>
      </p:sp>
      <p:sp>
        <p:nvSpPr>
          <p:cNvPr id="3" name="Content Placeholder 2"/>
          <p:cNvSpPr>
            <a:spLocks noGrp="1"/>
          </p:cNvSpPr>
          <p:nvPr>
            <p:ph idx="1"/>
          </p:nvPr>
        </p:nvSpPr>
        <p:spPr>
          <a:xfrm>
            <a:off x="457201" y="2286000"/>
            <a:ext cx="8077199" cy="4114800"/>
          </a:xfrm>
        </p:spPr>
        <p:txBody>
          <a:bodyPr>
            <a:normAutofit/>
          </a:bodyPr>
          <a:lstStyle/>
          <a:p>
            <a:pPr>
              <a:lnSpc>
                <a:spcPct val="90000"/>
              </a:lnSpc>
              <a:defRPr/>
            </a:pPr>
            <a:r>
              <a:rPr lang="en-US" sz="3600" b="1" dirty="0">
                <a:latin typeface="Georgia" panose="02040502050405020303" pitchFamily="18" charset="0"/>
                <a:ea typeface="ＭＳ Ｐゴシック" pitchFamily="34" charset="-128"/>
              </a:rPr>
              <a:t>Safe</a:t>
            </a:r>
            <a:r>
              <a:rPr lang="en-US" sz="3600" dirty="0">
                <a:latin typeface="Georgia" panose="02040502050405020303" pitchFamily="18" charset="0"/>
                <a:ea typeface="ＭＳ Ｐゴシック" pitchFamily="34" charset="-128"/>
              </a:rPr>
              <a:t> (2 short-term </a:t>
            </a:r>
            <a:r>
              <a:rPr lang="en-US" sz="3600" dirty="0">
                <a:latin typeface="Georgia" panose="02040502050405020303" pitchFamily="18" charset="0"/>
                <a:ea typeface="ＭＳ Ｐゴシック" pitchFamily="34" charset="-128"/>
              </a:rPr>
              <a:t>c</a:t>
            </a:r>
            <a:r>
              <a:rPr lang="en-US" sz="3600" dirty="0" smtClean="0">
                <a:latin typeface="Georgia" panose="02040502050405020303" pitchFamily="18" charset="0"/>
                <a:ea typeface="ＭＳ Ｐゴシック" pitchFamily="34" charset="-128"/>
              </a:rPr>
              <a:t>linical </a:t>
            </a:r>
            <a:r>
              <a:rPr lang="en-US" sz="3600" dirty="0">
                <a:latin typeface="Georgia" panose="02040502050405020303" pitchFamily="18" charset="0"/>
                <a:ea typeface="ＭＳ Ｐゴシック" pitchFamily="34" charset="-128"/>
              </a:rPr>
              <a:t>t</a:t>
            </a:r>
            <a:r>
              <a:rPr lang="en-US" sz="3600" dirty="0" smtClean="0">
                <a:latin typeface="Georgia" panose="02040502050405020303" pitchFamily="18" charset="0"/>
                <a:ea typeface="ＭＳ Ｐゴシック" pitchFamily="34" charset="-128"/>
              </a:rPr>
              <a:t>rials</a:t>
            </a:r>
            <a:r>
              <a:rPr lang="en-US" sz="3600" dirty="0">
                <a:latin typeface="Georgia" panose="02040502050405020303" pitchFamily="18" charset="0"/>
                <a:ea typeface="ＭＳ Ｐゴシック" pitchFamily="34" charset="-128"/>
              </a:rPr>
              <a:t>)</a:t>
            </a:r>
          </a:p>
          <a:p>
            <a:pPr>
              <a:lnSpc>
                <a:spcPct val="90000"/>
              </a:lnSpc>
              <a:defRPr/>
            </a:pPr>
            <a:endParaRPr lang="en-US" sz="3600" dirty="0">
              <a:latin typeface="Georgia" panose="02040502050405020303" pitchFamily="18" charset="0"/>
              <a:ea typeface="ＭＳ Ｐゴシック" pitchFamily="34" charset="-128"/>
            </a:endParaRPr>
          </a:p>
          <a:p>
            <a:pPr>
              <a:lnSpc>
                <a:spcPct val="90000"/>
              </a:lnSpc>
              <a:defRPr/>
            </a:pPr>
            <a:r>
              <a:rPr lang="en-US" sz="3600" b="1" dirty="0">
                <a:latin typeface="Georgia" panose="02040502050405020303" pitchFamily="18" charset="0"/>
                <a:ea typeface="ＭＳ Ｐゴシック" pitchFamily="34" charset="-128"/>
              </a:rPr>
              <a:t>Effective</a:t>
            </a:r>
            <a:r>
              <a:rPr lang="en-US" sz="3600" dirty="0">
                <a:latin typeface="Georgia" panose="02040502050405020303" pitchFamily="18" charset="0"/>
                <a:ea typeface="ＭＳ Ｐゴシック" pitchFamily="34" charset="-128"/>
              </a:rPr>
              <a:t> (compared to placebo)</a:t>
            </a:r>
          </a:p>
          <a:p>
            <a:pPr>
              <a:lnSpc>
                <a:spcPct val="90000"/>
              </a:lnSpc>
              <a:buNone/>
              <a:defRPr/>
            </a:pPr>
            <a:endParaRPr lang="en-US" sz="3600" dirty="0">
              <a:latin typeface="Georgia" panose="02040502050405020303" pitchFamily="18" charset="0"/>
              <a:ea typeface="ＭＳ Ｐゴシック" pitchFamily="34" charset="-128"/>
            </a:endParaRPr>
          </a:p>
          <a:p>
            <a:endParaRPr lang="en-US" dirty="0"/>
          </a:p>
        </p:txBody>
      </p:sp>
    </p:spTree>
    <p:extLst>
      <p:ext uri="{BB962C8B-B14F-4D97-AF65-F5344CB8AC3E}">
        <p14:creationId xmlns:p14="http://schemas.microsoft.com/office/powerpoint/2010/main" val="3643749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990600"/>
          </a:xfrm>
        </p:spPr>
        <p:txBody>
          <a:bodyPr>
            <a:normAutofit/>
          </a:bodyPr>
          <a:lstStyle/>
          <a:p>
            <a:r>
              <a:rPr lang="en-US" b="1" dirty="0">
                <a:latin typeface="Georgia" panose="02040502050405020303" pitchFamily="18" charset="0"/>
              </a:rPr>
              <a:t>O</a:t>
            </a:r>
            <a:r>
              <a:rPr lang="en-US" b="1" dirty="0" smtClean="0">
                <a:latin typeface="Georgia" panose="02040502050405020303" pitchFamily="18" charset="0"/>
              </a:rPr>
              <a:t>utcome you measure matters!</a:t>
            </a:r>
            <a:endParaRPr lang="en-US" b="1" dirty="0">
              <a:latin typeface="Georgia" panose="02040502050405020303" pitchFamily="18" charset="0"/>
            </a:endParaRPr>
          </a:p>
        </p:txBody>
      </p:sp>
      <p:sp>
        <p:nvSpPr>
          <p:cNvPr id="3" name="Content Placeholder 2"/>
          <p:cNvSpPr>
            <a:spLocks noGrp="1"/>
          </p:cNvSpPr>
          <p:nvPr>
            <p:ph idx="1"/>
          </p:nvPr>
        </p:nvSpPr>
        <p:spPr>
          <a:xfrm>
            <a:off x="457200" y="1905000"/>
            <a:ext cx="8229600" cy="4572000"/>
          </a:xfrm>
        </p:spPr>
        <p:txBody>
          <a:bodyPr>
            <a:normAutofit/>
          </a:bodyPr>
          <a:lstStyle/>
          <a:p>
            <a:endParaRPr lang="en-US" dirty="0" smtClean="0"/>
          </a:p>
          <a:p>
            <a:r>
              <a:rPr lang="en-US" sz="2800" i="1" dirty="0" smtClean="0">
                <a:latin typeface="Georgia" panose="02040502050405020303" pitchFamily="18" charset="0"/>
              </a:rPr>
              <a:t>Progression-free</a:t>
            </a:r>
            <a:r>
              <a:rPr lang="en-US" sz="2800" dirty="0" smtClean="0">
                <a:latin typeface="Georgia" panose="02040502050405020303" pitchFamily="18" charset="0"/>
              </a:rPr>
              <a:t> survival better </a:t>
            </a:r>
            <a:r>
              <a:rPr lang="en-US" sz="2800" dirty="0">
                <a:latin typeface="Georgia" panose="02040502050405020303" pitchFamily="18" charset="0"/>
              </a:rPr>
              <a:t>with </a:t>
            </a:r>
            <a:r>
              <a:rPr lang="en-US" sz="2800" dirty="0" err="1">
                <a:latin typeface="Georgia" panose="02040502050405020303" pitchFamily="18" charset="0"/>
              </a:rPr>
              <a:t>Avastin</a:t>
            </a:r>
            <a:r>
              <a:rPr lang="en-US" sz="2800" dirty="0">
                <a:latin typeface="Georgia" panose="02040502050405020303" pitchFamily="18" charset="0"/>
              </a:rPr>
              <a:t> </a:t>
            </a:r>
          </a:p>
          <a:p>
            <a:pPr marL="274320" lvl="1" indent="0">
              <a:buNone/>
            </a:pPr>
            <a:endParaRPr lang="en-US" sz="2800" dirty="0">
              <a:latin typeface="Georgia" panose="02040502050405020303" pitchFamily="18" charset="0"/>
            </a:endParaRPr>
          </a:p>
          <a:p>
            <a:r>
              <a:rPr lang="en-US" sz="2800" i="1" dirty="0" smtClean="0">
                <a:latin typeface="Georgia" panose="02040502050405020303" pitchFamily="18" charset="0"/>
              </a:rPr>
              <a:t>Overall </a:t>
            </a:r>
            <a:r>
              <a:rPr lang="en-US" sz="2800" dirty="0" smtClean="0">
                <a:latin typeface="Georgia" panose="02040502050405020303" pitchFamily="18" charset="0"/>
              </a:rPr>
              <a:t>survival worse with </a:t>
            </a:r>
            <a:r>
              <a:rPr lang="en-US" sz="2800" dirty="0" err="1" smtClean="0">
                <a:latin typeface="Georgia" panose="02040502050405020303" pitchFamily="18" charset="0"/>
              </a:rPr>
              <a:t>Avastin</a:t>
            </a:r>
            <a:r>
              <a:rPr lang="en-US" sz="2800" dirty="0" smtClean="0">
                <a:latin typeface="Georgia" panose="02040502050405020303" pitchFamily="18" charset="0"/>
              </a:rPr>
              <a:t> </a:t>
            </a:r>
          </a:p>
          <a:p>
            <a:endParaRPr lang="en-US" sz="2800" dirty="0" smtClean="0">
              <a:latin typeface="Georgia" panose="02040502050405020303" pitchFamily="18" charset="0"/>
            </a:endParaRPr>
          </a:p>
          <a:p>
            <a:r>
              <a:rPr lang="en-US" sz="2800" dirty="0" smtClean="0">
                <a:solidFill>
                  <a:srgbClr val="FF0000"/>
                </a:solidFill>
                <a:latin typeface="Georgia" panose="02040502050405020303" pitchFamily="18" charset="0"/>
              </a:rPr>
              <a:t>Cancer growth slowed down, but patients did not live as long on </a:t>
            </a:r>
            <a:r>
              <a:rPr lang="en-US" sz="2800" dirty="0" err="1" smtClean="0">
                <a:solidFill>
                  <a:srgbClr val="FF0000"/>
                </a:solidFill>
                <a:latin typeface="Georgia" panose="02040502050405020303" pitchFamily="18" charset="0"/>
              </a:rPr>
              <a:t>Avastin</a:t>
            </a:r>
            <a:r>
              <a:rPr lang="en-US" sz="2800" dirty="0" smtClean="0">
                <a:solidFill>
                  <a:srgbClr val="FF0000"/>
                </a:solidFill>
                <a:latin typeface="Georgia" panose="02040502050405020303" pitchFamily="18" charset="0"/>
              </a:rPr>
              <a:t>.</a:t>
            </a:r>
          </a:p>
          <a:p>
            <a:pPr marL="274320" lvl="1" indent="0">
              <a:buNone/>
            </a:pPr>
            <a:r>
              <a:rPr lang="en-US" sz="2800" dirty="0" smtClean="0"/>
              <a:t> </a:t>
            </a:r>
            <a:endParaRPr lang="en-US" sz="2800" dirty="0"/>
          </a:p>
        </p:txBody>
      </p:sp>
    </p:spTree>
    <p:extLst>
      <p:ext uri="{BB962C8B-B14F-4D97-AF65-F5344CB8AC3E}">
        <p14:creationId xmlns:p14="http://schemas.microsoft.com/office/powerpoint/2010/main" val="1124285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anose="02040502050405020303" pitchFamily="18" charset="0"/>
              </a:rPr>
              <a:t>Questions to Ask about Trial Design</a:t>
            </a:r>
            <a:endParaRPr lang="en-US" b="1" dirty="0">
              <a:latin typeface="Georgia" panose="02040502050405020303" pitchFamily="18" charset="0"/>
            </a:endParaRPr>
          </a:p>
        </p:txBody>
      </p:sp>
      <p:sp>
        <p:nvSpPr>
          <p:cNvPr id="3" name="Content Placeholder 2"/>
          <p:cNvSpPr>
            <a:spLocks noGrp="1"/>
          </p:cNvSpPr>
          <p:nvPr>
            <p:ph idx="1"/>
          </p:nvPr>
        </p:nvSpPr>
        <p:spPr>
          <a:xfrm>
            <a:off x="457200" y="2819400"/>
            <a:ext cx="8229600" cy="3657600"/>
          </a:xfrm>
        </p:spPr>
        <p:txBody>
          <a:bodyPr>
            <a:noAutofit/>
          </a:bodyPr>
          <a:lstStyle/>
          <a:p>
            <a:pPr marL="0" indent="0" algn="ctr">
              <a:buNone/>
            </a:pPr>
            <a:r>
              <a:rPr lang="en-US" sz="3200" b="1" dirty="0">
                <a:latin typeface="Georgia" panose="02040502050405020303" pitchFamily="18" charset="0"/>
              </a:rPr>
              <a:t>Will we be able to tell if </a:t>
            </a:r>
            <a:r>
              <a:rPr lang="en-US" sz="3200" b="1" dirty="0" smtClean="0">
                <a:latin typeface="Georgia" panose="02040502050405020303" pitchFamily="18" charset="0"/>
              </a:rPr>
              <a:t>the treatment </a:t>
            </a:r>
            <a:r>
              <a:rPr lang="en-US" sz="3200" b="1" dirty="0">
                <a:latin typeface="Georgia" panose="02040502050405020303" pitchFamily="18" charset="0"/>
              </a:rPr>
              <a:t>group </a:t>
            </a:r>
            <a:r>
              <a:rPr lang="en-US" sz="3200" b="1" dirty="0" smtClean="0">
                <a:latin typeface="Georgia" panose="02040502050405020303" pitchFamily="18" charset="0"/>
              </a:rPr>
              <a:t>does better than the </a:t>
            </a:r>
            <a:r>
              <a:rPr lang="en-US" sz="3200" b="1" dirty="0">
                <a:latin typeface="Georgia" panose="02040502050405020303" pitchFamily="18" charset="0"/>
              </a:rPr>
              <a:t>control</a:t>
            </a:r>
            <a:r>
              <a:rPr lang="en-US" sz="3200" b="1" dirty="0" smtClean="0">
                <a:latin typeface="Georgia" panose="02040502050405020303" pitchFamily="18" charset="0"/>
              </a:rPr>
              <a:t>?</a:t>
            </a:r>
          </a:p>
          <a:p>
            <a:endParaRPr lang="en-US" sz="2800" b="1" dirty="0">
              <a:latin typeface="Georgia" panose="02040502050405020303" pitchFamily="18" charset="0"/>
            </a:endParaRPr>
          </a:p>
          <a:p>
            <a:endParaRPr lang="en-US" sz="2800" b="1" dirty="0">
              <a:latin typeface="Georgia" panose="02040502050405020303" pitchFamily="18" charset="0"/>
            </a:endParaRPr>
          </a:p>
          <a:p>
            <a:pPr marL="0" indent="0">
              <a:buNone/>
            </a:pPr>
            <a:r>
              <a:rPr lang="en-US" sz="2800" b="1" dirty="0" smtClean="0">
                <a:latin typeface="Georgia" panose="02040502050405020303" pitchFamily="18" charset="0"/>
              </a:rPr>
              <a:t> </a:t>
            </a:r>
            <a:endParaRPr lang="en-US" sz="2800" b="1" dirty="0">
              <a:latin typeface="Georgia" panose="02040502050405020303" pitchFamily="18" charset="0"/>
            </a:endParaRPr>
          </a:p>
        </p:txBody>
      </p:sp>
    </p:spTree>
    <p:extLst>
      <p:ext uri="{BB962C8B-B14F-4D97-AF65-F5344CB8AC3E}">
        <p14:creationId xmlns:p14="http://schemas.microsoft.com/office/powerpoint/2010/main" val="16692738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1F497D"/>
                </a:solidFill>
                <a:latin typeface="Georgia" panose="02040502050405020303" pitchFamily="18" charset="0"/>
              </a:rPr>
              <a:t>Questions to Ask about Trial Design</a:t>
            </a:r>
            <a:endParaRPr lang="en-US" dirty="0"/>
          </a:p>
        </p:txBody>
      </p:sp>
      <p:sp>
        <p:nvSpPr>
          <p:cNvPr id="3" name="Content Placeholder 2"/>
          <p:cNvSpPr>
            <a:spLocks noGrp="1"/>
          </p:cNvSpPr>
          <p:nvPr>
            <p:ph idx="1"/>
          </p:nvPr>
        </p:nvSpPr>
        <p:spPr>
          <a:xfrm>
            <a:off x="457200" y="2590800"/>
            <a:ext cx="8229600" cy="3886200"/>
          </a:xfrm>
        </p:spPr>
        <p:txBody>
          <a:bodyPr/>
          <a:lstStyle/>
          <a:p>
            <a:pPr marL="0" lvl="0" indent="0" algn="ctr">
              <a:buClr>
                <a:srgbClr val="4F81BD"/>
              </a:buClr>
              <a:buNone/>
            </a:pPr>
            <a:r>
              <a:rPr lang="en-US" sz="3200" b="1" dirty="0">
                <a:solidFill>
                  <a:prstClr val="black"/>
                </a:solidFill>
                <a:latin typeface="Georgia" panose="02040502050405020303" pitchFamily="18" charset="0"/>
              </a:rPr>
              <a:t>Were the patients in treatment and control groups similar, or were some healthier than others </a:t>
            </a:r>
            <a:r>
              <a:rPr lang="en-US" sz="3200" b="1" u="sng" dirty="0">
                <a:solidFill>
                  <a:prstClr val="black"/>
                </a:solidFill>
                <a:latin typeface="Georgia" panose="02040502050405020303" pitchFamily="18" charset="0"/>
              </a:rPr>
              <a:t>before</a:t>
            </a:r>
            <a:r>
              <a:rPr lang="en-US" sz="3200" b="1" dirty="0">
                <a:solidFill>
                  <a:prstClr val="black"/>
                </a:solidFill>
                <a:latin typeface="Georgia" panose="02040502050405020303" pitchFamily="18" charset="0"/>
              </a:rPr>
              <a:t> treatment?</a:t>
            </a:r>
          </a:p>
          <a:p>
            <a:endParaRPr lang="en-US" dirty="0"/>
          </a:p>
        </p:txBody>
      </p:sp>
    </p:spTree>
    <p:extLst>
      <p:ext uri="{BB962C8B-B14F-4D97-AF65-F5344CB8AC3E}">
        <p14:creationId xmlns:p14="http://schemas.microsoft.com/office/powerpoint/2010/main" val="4038878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1F497D"/>
                </a:solidFill>
                <a:latin typeface="Georgia" panose="02040502050405020303" pitchFamily="18" charset="0"/>
              </a:rPr>
              <a:t>Questions to Ask about Trial Design</a:t>
            </a:r>
            <a:endParaRPr lang="en-US" dirty="0"/>
          </a:p>
        </p:txBody>
      </p:sp>
      <p:sp>
        <p:nvSpPr>
          <p:cNvPr id="3" name="Content Placeholder 2"/>
          <p:cNvSpPr>
            <a:spLocks noGrp="1"/>
          </p:cNvSpPr>
          <p:nvPr>
            <p:ph idx="1"/>
          </p:nvPr>
        </p:nvSpPr>
        <p:spPr>
          <a:xfrm>
            <a:off x="457200" y="2819400"/>
            <a:ext cx="8229600" cy="3657600"/>
          </a:xfrm>
        </p:spPr>
        <p:txBody>
          <a:bodyPr/>
          <a:lstStyle/>
          <a:p>
            <a:pPr marL="0" lvl="0" indent="0" algn="ctr">
              <a:buClr>
                <a:srgbClr val="4F81BD"/>
              </a:buClr>
              <a:buNone/>
            </a:pPr>
            <a:r>
              <a:rPr lang="en-US" sz="3200" b="1" dirty="0">
                <a:solidFill>
                  <a:prstClr val="black"/>
                </a:solidFill>
                <a:latin typeface="Georgia" panose="02040502050405020303" pitchFamily="18" charset="0"/>
              </a:rPr>
              <a:t>Is the statistically significant result meaningful to patients?</a:t>
            </a:r>
          </a:p>
          <a:p>
            <a:endParaRPr lang="en-US" dirty="0"/>
          </a:p>
        </p:txBody>
      </p:sp>
    </p:spTree>
    <p:extLst>
      <p:ext uri="{BB962C8B-B14F-4D97-AF65-F5344CB8AC3E}">
        <p14:creationId xmlns:p14="http://schemas.microsoft.com/office/powerpoint/2010/main" val="719990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0"/>
            <a:ext cx="8269288" cy="1523999"/>
          </a:xfrm>
        </p:spPr>
        <p:txBody>
          <a:bodyPr>
            <a:normAutofit fontScale="90000"/>
          </a:bodyPr>
          <a:lstStyle/>
          <a:p>
            <a:pPr algn="ctr"/>
            <a:r>
              <a:rPr lang="en-US" dirty="0" smtClean="0">
                <a:latin typeface="Georgia" panose="02040502050405020303" pitchFamily="18" charset="0"/>
              </a:rPr>
              <a:t>Group Activity # 1</a:t>
            </a:r>
            <a:br>
              <a:rPr lang="en-US" dirty="0" smtClean="0">
                <a:latin typeface="Georgia" panose="02040502050405020303" pitchFamily="18" charset="0"/>
              </a:rPr>
            </a:br>
            <a:r>
              <a:rPr lang="en-US" dirty="0" smtClean="0">
                <a:latin typeface="Georgia" panose="02040502050405020303" pitchFamily="18" charset="0"/>
              </a:rPr>
              <a:t/>
            </a:r>
            <a:br>
              <a:rPr lang="en-US" dirty="0" smtClean="0">
                <a:latin typeface="Georgia" panose="02040502050405020303" pitchFamily="18" charset="0"/>
              </a:rPr>
            </a:br>
            <a:r>
              <a:rPr lang="en-US" dirty="0" smtClean="0"/>
              <a:t> </a:t>
            </a:r>
            <a:endParaRPr lang="en-US" dirty="0"/>
          </a:p>
        </p:txBody>
      </p:sp>
      <p:sp>
        <p:nvSpPr>
          <p:cNvPr id="3" name="Content Placeholder 2"/>
          <p:cNvSpPr>
            <a:spLocks noGrp="1"/>
          </p:cNvSpPr>
          <p:nvPr>
            <p:ph type="body" idx="1"/>
          </p:nvPr>
        </p:nvSpPr>
        <p:spPr>
          <a:xfrm>
            <a:off x="533400" y="3657600"/>
            <a:ext cx="7772400" cy="1500187"/>
          </a:xfrm>
        </p:spPr>
        <p:txBody>
          <a:bodyPr>
            <a:normAutofit/>
          </a:bodyPr>
          <a:lstStyle/>
          <a:p>
            <a:pPr algn="ctr"/>
            <a:r>
              <a:rPr lang="en-US" sz="3600" dirty="0">
                <a:latin typeface="Georgia" panose="02040502050405020303" pitchFamily="18" charset="0"/>
              </a:rPr>
              <a:t>IDENTIFY THE CLINICAL TRIAL</a:t>
            </a:r>
          </a:p>
        </p:txBody>
      </p:sp>
    </p:spTree>
    <p:extLst>
      <p:ext uri="{BB962C8B-B14F-4D97-AF65-F5344CB8AC3E}">
        <p14:creationId xmlns:p14="http://schemas.microsoft.com/office/powerpoint/2010/main" val="4227904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504D"/>
                </a:solidFill>
                <a:latin typeface="Georgia" panose="02040502050405020303" pitchFamily="18" charset="0"/>
              </a:rPr>
              <a:t>C</a:t>
            </a:r>
            <a:r>
              <a:rPr lang="en-US" b="1" dirty="0" smtClean="0">
                <a:solidFill>
                  <a:srgbClr val="C0504D"/>
                </a:solidFill>
                <a:latin typeface="Georgia" panose="02040502050405020303" pitchFamily="18" charset="0"/>
              </a:rPr>
              <a:t>linical </a:t>
            </a:r>
            <a:r>
              <a:rPr lang="en-US" b="1" dirty="0" smtClean="0">
                <a:solidFill>
                  <a:srgbClr val="C0504D"/>
                </a:solidFill>
                <a:latin typeface="Georgia" panose="02040502050405020303" pitchFamily="18" charset="0"/>
              </a:rPr>
              <a:t>T</a:t>
            </a:r>
            <a:r>
              <a:rPr lang="en-US" b="1" dirty="0" smtClean="0">
                <a:solidFill>
                  <a:srgbClr val="C0504D"/>
                </a:solidFill>
                <a:latin typeface="Georgia" panose="02040502050405020303" pitchFamily="18" charset="0"/>
              </a:rPr>
              <a:t>rials</a:t>
            </a:r>
            <a:endParaRPr lang="en-US" b="1" dirty="0">
              <a:solidFill>
                <a:srgbClr val="C0504D"/>
              </a:solidFill>
              <a:latin typeface="Georgia" panose="02040502050405020303" pitchFamily="18" charset="0"/>
            </a:endParaRPr>
          </a:p>
        </p:txBody>
      </p:sp>
      <p:sp>
        <p:nvSpPr>
          <p:cNvPr id="3" name="Content Placeholder 2"/>
          <p:cNvSpPr>
            <a:spLocks noGrp="1"/>
          </p:cNvSpPr>
          <p:nvPr>
            <p:ph idx="1"/>
          </p:nvPr>
        </p:nvSpPr>
        <p:spPr>
          <a:xfrm>
            <a:off x="475562" y="1981200"/>
            <a:ext cx="5010838" cy="4495800"/>
          </a:xfrm>
        </p:spPr>
        <p:txBody>
          <a:bodyPr>
            <a:normAutofit/>
          </a:bodyPr>
          <a:lstStyle/>
          <a:p>
            <a:r>
              <a:rPr lang="en-US" sz="3600" dirty="0" smtClean="0">
                <a:latin typeface="Georgia" panose="02040502050405020303" pitchFamily="18" charset="0"/>
              </a:rPr>
              <a:t>Control group</a:t>
            </a:r>
          </a:p>
          <a:p>
            <a:r>
              <a:rPr lang="en-US" sz="3600" dirty="0">
                <a:latin typeface="Georgia" panose="02040502050405020303" pitchFamily="18" charset="0"/>
              </a:rPr>
              <a:t>T</a:t>
            </a:r>
            <a:r>
              <a:rPr lang="en-US" sz="3600" dirty="0" smtClean="0">
                <a:latin typeface="Georgia" panose="02040502050405020303" pitchFamily="18" charset="0"/>
              </a:rPr>
              <a:t>ype </a:t>
            </a:r>
            <a:r>
              <a:rPr lang="en-US" sz="3600" dirty="0">
                <a:latin typeface="Georgia" panose="02040502050405020303" pitchFamily="18" charset="0"/>
              </a:rPr>
              <a:t>of </a:t>
            </a:r>
            <a:r>
              <a:rPr lang="en-US" sz="3600" dirty="0" smtClean="0">
                <a:latin typeface="Georgia" panose="02040502050405020303" pitchFamily="18" charset="0"/>
              </a:rPr>
              <a:t>trial</a:t>
            </a:r>
            <a:endParaRPr lang="en-US" sz="3600" dirty="0" smtClean="0">
              <a:latin typeface="Georgia" panose="02040502050405020303" pitchFamily="18" charset="0"/>
            </a:endParaRPr>
          </a:p>
          <a:p>
            <a:r>
              <a:rPr lang="en-US" sz="3600" dirty="0" smtClean="0">
                <a:latin typeface="Georgia" panose="02040502050405020303" pitchFamily="18" charset="0"/>
              </a:rPr>
              <a:t>Patient population</a:t>
            </a:r>
          </a:p>
          <a:p>
            <a:r>
              <a:rPr lang="en-US" sz="3600" dirty="0">
                <a:latin typeface="Georgia" panose="02040502050405020303" pitchFamily="18" charset="0"/>
              </a:rPr>
              <a:t>S</a:t>
            </a:r>
            <a:r>
              <a:rPr lang="en-US" sz="3600" dirty="0" smtClean="0">
                <a:latin typeface="Georgia" panose="02040502050405020303" pitchFamily="18" charset="0"/>
              </a:rPr>
              <a:t>ize </a:t>
            </a:r>
            <a:r>
              <a:rPr lang="en-US" sz="3600" dirty="0" smtClean="0">
                <a:latin typeface="Georgia" panose="02040502050405020303" pitchFamily="18" charset="0"/>
              </a:rPr>
              <a:t>of </a:t>
            </a:r>
            <a:r>
              <a:rPr lang="en-US" sz="3600" dirty="0" smtClean="0">
                <a:latin typeface="Georgia" panose="02040502050405020303" pitchFamily="18" charset="0"/>
              </a:rPr>
              <a:t>trial</a:t>
            </a:r>
          </a:p>
          <a:p>
            <a:r>
              <a:rPr lang="en-US" sz="3600" dirty="0">
                <a:latin typeface="Georgia" panose="02040502050405020303" pitchFamily="18" charset="0"/>
              </a:rPr>
              <a:t>O</a:t>
            </a:r>
            <a:r>
              <a:rPr lang="en-US" sz="3600" dirty="0" smtClean="0">
                <a:latin typeface="Georgia" panose="02040502050405020303" pitchFamily="18" charset="0"/>
              </a:rPr>
              <a:t>utcomes </a:t>
            </a:r>
            <a:endParaRPr lang="en-US" dirty="0" smtClean="0">
              <a:solidFill>
                <a:schemeClr val="bg1">
                  <a:lumMod val="75000"/>
                </a:schemeClr>
              </a:solidFill>
            </a:endParaRPr>
          </a:p>
          <a:p>
            <a:endParaRPr lang="en-US" dirty="0"/>
          </a:p>
        </p:txBody>
      </p:sp>
      <p:pic>
        <p:nvPicPr>
          <p:cNvPr id="4" name="Picture 3" descr="clinical_trial_recruitm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308851"/>
            <a:ext cx="2971799" cy="2567949"/>
          </a:xfrm>
          <a:prstGeom prst="rect">
            <a:avLst/>
          </a:prstGeom>
        </p:spPr>
      </p:pic>
    </p:spTree>
    <p:extLst>
      <p:ext uri="{BB962C8B-B14F-4D97-AF65-F5344CB8AC3E}">
        <p14:creationId xmlns:p14="http://schemas.microsoft.com/office/powerpoint/2010/main" val="1529134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pPr algn="ctr"/>
            <a:r>
              <a:rPr lang="en-US" b="1" dirty="0" smtClean="0">
                <a:latin typeface="Georgia" panose="02040502050405020303" pitchFamily="18" charset="0"/>
              </a:rPr>
              <a:t>Types of Clinical Trials</a:t>
            </a:r>
            <a:endParaRPr lang="en-US" b="1" dirty="0">
              <a:latin typeface="Georgia" panose="02040502050405020303" pitchFamily="18" charset="0"/>
            </a:endParaRPr>
          </a:p>
        </p:txBody>
      </p:sp>
      <p:sp>
        <p:nvSpPr>
          <p:cNvPr id="3" name="Content Placeholder 2"/>
          <p:cNvSpPr>
            <a:spLocks noGrp="1"/>
          </p:cNvSpPr>
          <p:nvPr>
            <p:ph idx="1"/>
          </p:nvPr>
        </p:nvSpPr>
        <p:spPr>
          <a:xfrm>
            <a:off x="457200" y="1905000"/>
            <a:ext cx="8229600" cy="4572000"/>
          </a:xfrm>
        </p:spPr>
        <p:txBody>
          <a:bodyPr/>
          <a:lstStyle/>
          <a:p>
            <a:r>
              <a:rPr lang="en-US" sz="2800" dirty="0" smtClean="0">
                <a:latin typeface="Georgia" panose="02040502050405020303" pitchFamily="18" charset="0"/>
              </a:rPr>
              <a:t>Randomized Double Blind Clinical Trial</a:t>
            </a:r>
          </a:p>
          <a:p>
            <a:pPr marL="0" indent="0">
              <a:buNone/>
            </a:pPr>
            <a:endParaRPr lang="en-US" sz="2800" dirty="0" smtClean="0">
              <a:latin typeface="Georgia" panose="02040502050405020303" pitchFamily="18" charset="0"/>
            </a:endParaRPr>
          </a:p>
          <a:p>
            <a:r>
              <a:rPr lang="en-US" sz="2800" dirty="0" smtClean="0">
                <a:latin typeface="Georgia" panose="02040502050405020303" pitchFamily="18" charset="0"/>
              </a:rPr>
              <a:t>Randomized Single Blind Clinical Trial</a:t>
            </a:r>
          </a:p>
          <a:p>
            <a:pPr marL="0" indent="0">
              <a:buNone/>
            </a:pPr>
            <a:endParaRPr lang="en-US" sz="2800" dirty="0" smtClean="0">
              <a:latin typeface="Georgia" panose="02040502050405020303" pitchFamily="18" charset="0"/>
            </a:endParaRPr>
          </a:p>
          <a:p>
            <a:r>
              <a:rPr lang="en-US" sz="2800" dirty="0" smtClean="0">
                <a:latin typeface="Georgia" panose="02040502050405020303" pitchFamily="18" charset="0"/>
              </a:rPr>
              <a:t>Randomized Controlled Clinical Trial</a:t>
            </a:r>
          </a:p>
          <a:p>
            <a:pPr marL="0" indent="0">
              <a:buNone/>
            </a:pPr>
            <a:endParaRPr lang="en-US" sz="2800" dirty="0" smtClean="0">
              <a:latin typeface="Georgia" panose="02040502050405020303" pitchFamily="18" charset="0"/>
            </a:endParaRPr>
          </a:p>
          <a:p>
            <a:r>
              <a:rPr lang="en-US" sz="2800" dirty="0" smtClean="0">
                <a:latin typeface="Georgia" panose="02040502050405020303" pitchFamily="18" charset="0"/>
              </a:rPr>
              <a:t>Controlled Clinical Trial</a:t>
            </a:r>
          </a:p>
          <a:p>
            <a:pPr marL="0" indent="0">
              <a:buNone/>
            </a:pPr>
            <a:endParaRPr lang="en-US" dirty="0"/>
          </a:p>
        </p:txBody>
      </p:sp>
    </p:spTree>
    <p:extLst>
      <p:ext uri="{BB962C8B-B14F-4D97-AF65-F5344CB8AC3E}">
        <p14:creationId xmlns:p14="http://schemas.microsoft.com/office/powerpoint/2010/main" val="1400574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Georgia" panose="02040502050405020303" pitchFamily="18" charset="0"/>
              </a:rPr>
              <a:t>Types </a:t>
            </a:r>
            <a:r>
              <a:rPr lang="en-US" b="1" dirty="0" smtClean="0">
                <a:latin typeface="Georgia" panose="02040502050405020303" pitchFamily="18" charset="0"/>
              </a:rPr>
              <a:t>of Clinical </a:t>
            </a:r>
            <a:r>
              <a:rPr lang="en-US" b="1" dirty="0">
                <a:latin typeface="Georgia" panose="02040502050405020303" pitchFamily="18" charset="0"/>
              </a:rPr>
              <a:t>T</a:t>
            </a:r>
            <a:r>
              <a:rPr lang="en-US" b="1" dirty="0" smtClean="0">
                <a:latin typeface="Georgia" panose="02040502050405020303" pitchFamily="18" charset="0"/>
              </a:rPr>
              <a:t>rials</a:t>
            </a:r>
            <a:endParaRPr lang="en-US" b="1" dirty="0">
              <a:latin typeface="Georgia" panose="02040502050405020303" pitchFamily="18" charset="0"/>
            </a:endParaRPr>
          </a:p>
        </p:txBody>
      </p:sp>
      <p:sp>
        <p:nvSpPr>
          <p:cNvPr id="3" name="Content Placeholder 2"/>
          <p:cNvSpPr>
            <a:spLocks noGrp="1"/>
          </p:cNvSpPr>
          <p:nvPr>
            <p:ph idx="1"/>
          </p:nvPr>
        </p:nvSpPr>
        <p:spPr>
          <a:xfrm>
            <a:off x="457201" y="1449792"/>
            <a:ext cx="5041649" cy="4876800"/>
          </a:xfrm>
        </p:spPr>
        <p:txBody>
          <a:bodyPr>
            <a:normAutofit fontScale="92500"/>
          </a:bodyPr>
          <a:lstStyle/>
          <a:p>
            <a:pPr marL="0" indent="0">
              <a:buNone/>
            </a:pPr>
            <a:r>
              <a:rPr lang="en-US" altLang="en-US" sz="3600" b="1" dirty="0">
                <a:solidFill>
                  <a:srgbClr val="C0504D"/>
                </a:solidFill>
                <a:latin typeface="Georgia" panose="02040502050405020303" pitchFamily="18" charset="0"/>
                <a:ea typeface="ＭＳ Ｐゴシック" pitchFamily="34" charset="-128"/>
              </a:rPr>
              <a:t>Randomized Double Blind Clinical </a:t>
            </a:r>
            <a:r>
              <a:rPr lang="en-US" altLang="en-US" sz="3600" b="1" dirty="0" smtClean="0">
                <a:solidFill>
                  <a:srgbClr val="C0504D"/>
                </a:solidFill>
                <a:latin typeface="Georgia" panose="02040502050405020303" pitchFamily="18" charset="0"/>
                <a:ea typeface="ＭＳ Ｐゴシック" pitchFamily="34" charset="-128"/>
              </a:rPr>
              <a:t>Trial</a:t>
            </a:r>
          </a:p>
          <a:p>
            <a:pPr>
              <a:lnSpc>
                <a:spcPct val="90000"/>
              </a:lnSpc>
            </a:pPr>
            <a:endParaRPr lang="en-US" altLang="en-US" b="1" dirty="0" smtClean="0">
              <a:latin typeface="Georgia" panose="02040502050405020303" pitchFamily="18" charset="0"/>
              <a:ea typeface="ＭＳ Ｐゴシック" pitchFamily="34" charset="-128"/>
            </a:endParaRPr>
          </a:p>
          <a:p>
            <a:pPr>
              <a:lnSpc>
                <a:spcPct val="90000"/>
              </a:lnSpc>
            </a:pPr>
            <a:r>
              <a:rPr lang="en-US" altLang="en-US" b="1" dirty="0" smtClean="0">
                <a:latin typeface="Georgia" panose="02040502050405020303" pitchFamily="18" charset="0"/>
                <a:ea typeface="ＭＳ Ｐゴシック" pitchFamily="34" charset="-128"/>
              </a:rPr>
              <a:t>“Gold Standard”</a:t>
            </a:r>
            <a:endParaRPr lang="en-US" altLang="en-US" dirty="0">
              <a:latin typeface="Georgia" panose="02040502050405020303" pitchFamily="18" charset="0"/>
              <a:ea typeface="ＭＳ Ｐゴシック" pitchFamily="34" charset="-128"/>
            </a:endParaRPr>
          </a:p>
          <a:p>
            <a:pPr>
              <a:lnSpc>
                <a:spcPct val="90000"/>
              </a:lnSpc>
            </a:pPr>
            <a:endParaRPr lang="en-US" altLang="en-US" dirty="0">
              <a:latin typeface="Georgia" panose="02040502050405020303" pitchFamily="18" charset="0"/>
              <a:ea typeface="ＭＳ Ｐゴシック" pitchFamily="34" charset="-128"/>
            </a:endParaRPr>
          </a:p>
          <a:p>
            <a:pPr>
              <a:lnSpc>
                <a:spcPct val="90000"/>
              </a:lnSpc>
            </a:pPr>
            <a:r>
              <a:rPr lang="en-US" altLang="en-US" b="1" dirty="0">
                <a:latin typeface="Georgia" panose="02040502050405020303" pitchFamily="18" charset="0"/>
                <a:ea typeface="ＭＳ Ｐゴシック" pitchFamily="34" charset="-128"/>
              </a:rPr>
              <a:t>Patients randomly assigned to get drug 1 or drug 2 (or placebo</a:t>
            </a:r>
            <a:r>
              <a:rPr lang="en-US" altLang="en-US" dirty="0">
                <a:latin typeface="Georgia" panose="02040502050405020303" pitchFamily="18" charset="0"/>
                <a:ea typeface="ＭＳ Ｐゴシック" pitchFamily="34" charset="-128"/>
              </a:rPr>
              <a:t>)</a:t>
            </a:r>
          </a:p>
          <a:p>
            <a:pPr>
              <a:lnSpc>
                <a:spcPct val="90000"/>
              </a:lnSpc>
            </a:pPr>
            <a:endParaRPr lang="en-US" altLang="en-US" dirty="0">
              <a:latin typeface="Georgia" panose="02040502050405020303" pitchFamily="18" charset="0"/>
              <a:ea typeface="ＭＳ Ｐゴシック" pitchFamily="34" charset="-128"/>
            </a:endParaRPr>
          </a:p>
          <a:p>
            <a:pPr>
              <a:lnSpc>
                <a:spcPct val="90000"/>
              </a:lnSpc>
            </a:pPr>
            <a:r>
              <a:rPr lang="en-US" altLang="en-US" b="1" dirty="0" smtClean="0">
                <a:latin typeface="Georgia" panose="02040502050405020303" pitchFamily="18" charset="0"/>
                <a:ea typeface="ＭＳ Ｐゴシック" pitchFamily="34" charset="-128"/>
              </a:rPr>
              <a:t>Patients don’t </a:t>
            </a:r>
            <a:r>
              <a:rPr lang="en-US" altLang="en-US" b="1" dirty="0" smtClean="0">
                <a:latin typeface="Georgia" panose="02040502050405020303" pitchFamily="18" charset="0"/>
                <a:ea typeface="ＭＳ Ｐゴシック" pitchFamily="34" charset="-128"/>
              </a:rPr>
              <a:t>know which </a:t>
            </a:r>
            <a:r>
              <a:rPr lang="en-US" altLang="en-US" b="1" dirty="0">
                <a:latin typeface="Georgia" panose="02040502050405020303" pitchFamily="18" charset="0"/>
                <a:ea typeface="ＭＳ Ｐゴシック" pitchFamily="34" charset="-128"/>
              </a:rPr>
              <a:t>drug</a:t>
            </a:r>
          </a:p>
          <a:p>
            <a:pPr>
              <a:lnSpc>
                <a:spcPct val="90000"/>
              </a:lnSpc>
              <a:buNone/>
            </a:pPr>
            <a:endParaRPr lang="en-US" altLang="en-US" b="1" dirty="0">
              <a:latin typeface="Georgia" panose="02040502050405020303" pitchFamily="18" charset="0"/>
              <a:ea typeface="ＭＳ Ｐゴシック" pitchFamily="34" charset="-128"/>
            </a:endParaRPr>
          </a:p>
          <a:p>
            <a:pPr>
              <a:lnSpc>
                <a:spcPct val="90000"/>
              </a:lnSpc>
            </a:pPr>
            <a:r>
              <a:rPr lang="en-US" altLang="en-US" b="1" dirty="0" smtClean="0">
                <a:latin typeface="Georgia" panose="02040502050405020303" pitchFamily="18" charset="0"/>
                <a:ea typeface="ＭＳ Ｐゴシック" pitchFamily="34" charset="-128"/>
              </a:rPr>
              <a:t>Doctors/researchers don’t know </a:t>
            </a:r>
            <a:r>
              <a:rPr lang="en-US" altLang="en-US" b="1" dirty="0">
                <a:latin typeface="Georgia" panose="02040502050405020303" pitchFamily="18" charset="0"/>
                <a:ea typeface="ＭＳ Ｐゴシック" pitchFamily="34" charset="-128"/>
              </a:rPr>
              <a:t>which </a:t>
            </a:r>
            <a:r>
              <a:rPr lang="en-US" altLang="en-US" b="1" dirty="0" smtClean="0">
                <a:latin typeface="Georgia" panose="02040502050405020303" pitchFamily="18" charset="0"/>
                <a:ea typeface="ＭＳ Ｐゴシック" pitchFamily="34" charset="-128"/>
              </a:rPr>
              <a:t>drug</a:t>
            </a:r>
            <a:endParaRPr lang="en-US" altLang="en-US" b="1" dirty="0">
              <a:latin typeface="Georgia" panose="02040502050405020303" pitchFamily="18" charset="0"/>
              <a:ea typeface="ＭＳ Ｐゴシック" pitchFamily="34" charset="-128"/>
            </a:endParaRPr>
          </a:p>
          <a:p>
            <a:endParaRPr lang="en-US" dirty="0"/>
          </a:p>
        </p:txBody>
      </p:sp>
      <p:pic>
        <p:nvPicPr>
          <p:cNvPr id="4" name="Picture 19" descr="pills-_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209800"/>
            <a:ext cx="2590800" cy="2858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1620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600200"/>
            <a:ext cx="5041649" cy="4876800"/>
          </a:xfrm>
        </p:spPr>
        <p:txBody>
          <a:bodyPr>
            <a:normAutofit lnSpcReduction="10000"/>
          </a:bodyPr>
          <a:lstStyle/>
          <a:p>
            <a:pPr marL="0" indent="0">
              <a:buNone/>
            </a:pPr>
            <a:r>
              <a:rPr lang="en-US" altLang="en-US" sz="3600" b="1" dirty="0" smtClean="0">
                <a:solidFill>
                  <a:srgbClr val="C0504D"/>
                </a:solidFill>
                <a:latin typeface="Georgia" panose="02040502050405020303" pitchFamily="18" charset="0"/>
                <a:ea typeface="ＭＳ Ｐゴシック" pitchFamily="34" charset="-128"/>
              </a:rPr>
              <a:t>Randomized Single Blind </a:t>
            </a:r>
            <a:r>
              <a:rPr lang="en-US" altLang="en-US" sz="3600" b="1" dirty="0">
                <a:solidFill>
                  <a:srgbClr val="C0504D"/>
                </a:solidFill>
                <a:latin typeface="Georgia" panose="02040502050405020303" pitchFamily="18" charset="0"/>
                <a:ea typeface="ＭＳ Ｐゴシック" pitchFamily="34" charset="-128"/>
              </a:rPr>
              <a:t>Clinical </a:t>
            </a:r>
            <a:r>
              <a:rPr lang="en-US" altLang="en-US" sz="3600" b="1" dirty="0" smtClean="0">
                <a:solidFill>
                  <a:srgbClr val="C0504D"/>
                </a:solidFill>
                <a:latin typeface="Georgia" panose="02040502050405020303" pitchFamily="18" charset="0"/>
                <a:ea typeface="ＭＳ Ｐゴシック" pitchFamily="34" charset="-128"/>
              </a:rPr>
              <a:t>Trial</a:t>
            </a:r>
          </a:p>
          <a:p>
            <a:pPr>
              <a:lnSpc>
                <a:spcPct val="90000"/>
              </a:lnSpc>
            </a:pPr>
            <a:endParaRPr lang="en-US" altLang="en-US" dirty="0">
              <a:latin typeface="Georgia" panose="02040502050405020303" pitchFamily="18" charset="0"/>
              <a:ea typeface="ＭＳ Ｐゴシック" pitchFamily="34" charset="-128"/>
            </a:endParaRPr>
          </a:p>
          <a:p>
            <a:pPr>
              <a:lnSpc>
                <a:spcPct val="90000"/>
              </a:lnSpc>
            </a:pPr>
            <a:r>
              <a:rPr lang="en-US" altLang="en-US" b="1" dirty="0">
                <a:latin typeface="Georgia" panose="02040502050405020303" pitchFamily="18" charset="0"/>
                <a:ea typeface="ＭＳ Ｐゴシック" pitchFamily="34" charset="-128"/>
              </a:rPr>
              <a:t>Patients randomly assigned to get drug 1 or drug 2 (or placebo</a:t>
            </a:r>
            <a:r>
              <a:rPr lang="en-US" altLang="en-US" b="1" dirty="0" smtClean="0">
                <a:latin typeface="Georgia" panose="02040502050405020303" pitchFamily="18" charset="0"/>
                <a:ea typeface="ＭＳ Ｐゴシック" pitchFamily="34" charset="-128"/>
              </a:rPr>
              <a:t>)</a:t>
            </a:r>
            <a:endParaRPr lang="en-US" altLang="en-US" b="1" dirty="0">
              <a:latin typeface="Georgia" panose="02040502050405020303" pitchFamily="18" charset="0"/>
              <a:ea typeface="ＭＳ Ｐゴシック" pitchFamily="34" charset="-128"/>
            </a:endParaRPr>
          </a:p>
          <a:p>
            <a:pPr>
              <a:lnSpc>
                <a:spcPct val="90000"/>
              </a:lnSpc>
            </a:pPr>
            <a:endParaRPr lang="en-US" altLang="en-US" dirty="0">
              <a:latin typeface="Georgia" panose="02040502050405020303" pitchFamily="18" charset="0"/>
              <a:ea typeface="ＭＳ Ｐゴシック" pitchFamily="34" charset="-128"/>
            </a:endParaRPr>
          </a:p>
          <a:p>
            <a:pPr>
              <a:lnSpc>
                <a:spcPct val="90000"/>
              </a:lnSpc>
            </a:pPr>
            <a:r>
              <a:rPr lang="en-US" altLang="en-US" b="1" dirty="0" smtClean="0">
                <a:latin typeface="Georgia" panose="02040502050405020303" pitchFamily="18" charset="0"/>
                <a:ea typeface="ＭＳ Ｐゴシック" pitchFamily="34" charset="-128"/>
              </a:rPr>
              <a:t>Patients don’t know which drug </a:t>
            </a:r>
          </a:p>
          <a:p>
            <a:pPr marL="0" indent="0">
              <a:lnSpc>
                <a:spcPct val="90000"/>
              </a:lnSpc>
              <a:buNone/>
            </a:pPr>
            <a:endParaRPr lang="en-US" altLang="en-US" b="1" dirty="0">
              <a:latin typeface="Georgia" panose="02040502050405020303" pitchFamily="18" charset="0"/>
              <a:ea typeface="ＭＳ Ｐゴシック" pitchFamily="34" charset="-128"/>
            </a:endParaRPr>
          </a:p>
          <a:p>
            <a:pPr>
              <a:lnSpc>
                <a:spcPct val="90000"/>
              </a:lnSpc>
            </a:pPr>
            <a:r>
              <a:rPr lang="en-US" altLang="en-US" b="1" dirty="0" smtClean="0">
                <a:solidFill>
                  <a:srgbClr val="FF0000"/>
                </a:solidFill>
                <a:latin typeface="Georgia" panose="02040502050405020303" pitchFamily="18" charset="0"/>
                <a:ea typeface="ＭＳ Ｐゴシック" pitchFamily="34" charset="-128"/>
              </a:rPr>
              <a:t>Doctors/researchers DO </a:t>
            </a:r>
            <a:r>
              <a:rPr lang="en-US" altLang="en-US" b="1" dirty="0" smtClean="0">
                <a:solidFill>
                  <a:srgbClr val="FF0000"/>
                </a:solidFill>
                <a:latin typeface="Georgia" panose="02040502050405020303" pitchFamily="18" charset="0"/>
                <a:ea typeface="ＭＳ Ｐゴシック" pitchFamily="34" charset="-128"/>
              </a:rPr>
              <a:t>know </a:t>
            </a:r>
            <a:r>
              <a:rPr lang="en-US" altLang="en-US" b="1" dirty="0" smtClean="0">
                <a:solidFill>
                  <a:srgbClr val="FF0000"/>
                </a:solidFill>
                <a:latin typeface="Georgia" panose="02040502050405020303" pitchFamily="18" charset="0"/>
                <a:ea typeface="ＭＳ Ｐゴシック" pitchFamily="34" charset="-128"/>
              </a:rPr>
              <a:t>which drug</a:t>
            </a:r>
            <a:endParaRPr lang="en-US" dirty="0">
              <a:solidFill>
                <a:srgbClr val="FF0000"/>
              </a:solidFill>
            </a:endParaRPr>
          </a:p>
        </p:txBody>
      </p:sp>
      <p:pic>
        <p:nvPicPr>
          <p:cNvPr id="4" name="Picture 19" descr="pills-_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2209800"/>
            <a:ext cx="2667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533400"/>
            <a:ext cx="8229600" cy="990600"/>
          </a:xfrm>
        </p:spPr>
        <p:txBody>
          <a:bodyPr>
            <a:normAutofit/>
          </a:bodyPr>
          <a:lstStyle/>
          <a:p>
            <a:pPr algn="ctr"/>
            <a:r>
              <a:rPr lang="en-US" b="1" dirty="0" smtClean="0">
                <a:latin typeface="Georgia" panose="02040502050405020303" pitchFamily="18" charset="0"/>
              </a:rPr>
              <a:t>Types </a:t>
            </a:r>
            <a:r>
              <a:rPr lang="en-US" b="1" dirty="0" smtClean="0">
                <a:latin typeface="Georgia" panose="02040502050405020303" pitchFamily="18" charset="0"/>
              </a:rPr>
              <a:t>of Clinical </a:t>
            </a:r>
            <a:r>
              <a:rPr lang="en-US" b="1" dirty="0">
                <a:latin typeface="Georgia" panose="02040502050405020303" pitchFamily="18" charset="0"/>
              </a:rPr>
              <a:t>T</a:t>
            </a:r>
            <a:r>
              <a:rPr lang="en-US" b="1" dirty="0" smtClean="0">
                <a:latin typeface="Georgia" panose="02040502050405020303" pitchFamily="18" charset="0"/>
              </a:rPr>
              <a:t>rials</a:t>
            </a:r>
            <a:endParaRPr lang="en-US" b="1" dirty="0">
              <a:latin typeface="Georgia" panose="02040502050405020303" pitchFamily="18" charset="0"/>
            </a:endParaRPr>
          </a:p>
        </p:txBody>
      </p:sp>
    </p:spTree>
    <p:extLst>
      <p:ext uri="{BB962C8B-B14F-4D97-AF65-F5344CB8AC3E}">
        <p14:creationId xmlns:p14="http://schemas.microsoft.com/office/powerpoint/2010/main" val="620960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Georgia" panose="02040502050405020303" pitchFamily="18" charset="0"/>
              </a:rPr>
              <a:t>Types </a:t>
            </a:r>
            <a:r>
              <a:rPr lang="en-US" b="1" dirty="0" smtClean="0">
                <a:latin typeface="Georgia" panose="02040502050405020303" pitchFamily="18" charset="0"/>
              </a:rPr>
              <a:t>of Clinical </a:t>
            </a:r>
            <a:r>
              <a:rPr lang="en-US" b="1" dirty="0">
                <a:latin typeface="Georgia" panose="02040502050405020303" pitchFamily="18" charset="0"/>
              </a:rPr>
              <a:t>T</a:t>
            </a:r>
            <a:r>
              <a:rPr lang="en-US" b="1" dirty="0" smtClean="0">
                <a:latin typeface="Georgia" panose="02040502050405020303" pitchFamily="18" charset="0"/>
              </a:rPr>
              <a:t>rials</a:t>
            </a:r>
            <a:endParaRPr lang="en-US" b="1" dirty="0">
              <a:latin typeface="Georgia" panose="02040502050405020303" pitchFamily="18" charset="0"/>
            </a:endParaRPr>
          </a:p>
        </p:txBody>
      </p:sp>
      <p:sp>
        <p:nvSpPr>
          <p:cNvPr id="3" name="Content Placeholder 2"/>
          <p:cNvSpPr>
            <a:spLocks noGrp="1"/>
          </p:cNvSpPr>
          <p:nvPr>
            <p:ph idx="1"/>
          </p:nvPr>
        </p:nvSpPr>
        <p:spPr>
          <a:xfrm>
            <a:off x="457200" y="1600200"/>
            <a:ext cx="4656047" cy="4876800"/>
          </a:xfrm>
        </p:spPr>
        <p:txBody>
          <a:bodyPr>
            <a:normAutofit lnSpcReduction="10000"/>
          </a:bodyPr>
          <a:lstStyle/>
          <a:p>
            <a:pPr marL="0" indent="0">
              <a:buNone/>
            </a:pPr>
            <a:r>
              <a:rPr lang="en-US" altLang="en-US" sz="3600" b="1" dirty="0">
                <a:solidFill>
                  <a:schemeClr val="accent2"/>
                </a:solidFill>
                <a:latin typeface="Georgia" panose="02040502050405020303" pitchFamily="18" charset="0"/>
                <a:ea typeface="ＭＳ Ｐゴシック" pitchFamily="34" charset="-128"/>
              </a:rPr>
              <a:t>Randomized </a:t>
            </a:r>
            <a:r>
              <a:rPr lang="en-US" altLang="en-US" sz="3600" b="1" dirty="0" smtClean="0">
                <a:solidFill>
                  <a:schemeClr val="accent2"/>
                </a:solidFill>
                <a:latin typeface="Georgia" panose="02040502050405020303" pitchFamily="18" charset="0"/>
                <a:ea typeface="ＭＳ Ｐゴシック" pitchFamily="34" charset="-128"/>
              </a:rPr>
              <a:t>Controlled </a:t>
            </a:r>
            <a:r>
              <a:rPr lang="en-US" altLang="en-US" sz="3600" b="1" dirty="0">
                <a:solidFill>
                  <a:schemeClr val="accent2"/>
                </a:solidFill>
                <a:latin typeface="Georgia" panose="02040502050405020303" pitchFamily="18" charset="0"/>
                <a:ea typeface="ＭＳ Ｐゴシック" pitchFamily="34" charset="-128"/>
              </a:rPr>
              <a:t>Clinical </a:t>
            </a:r>
            <a:r>
              <a:rPr lang="en-US" altLang="en-US" sz="3600" b="1" dirty="0" smtClean="0">
                <a:solidFill>
                  <a:schemeClr val="accent2"/>
                </a:solidFill>
                <a:latin typeface="Georgia" panose="02040502050405020303" pitchFamily="18" charset="0"/>
                <a:ea typeface="ＭＳ Ｐゴシック" pitchFamily="34" charset="-128"/>
              </a:rPr>
              <a:t>Trial</a:t>
            </a:r>
          </a:p>
          <a:p>
            <a:pPr>
              <a:lnSpc>
                <a:spcPct val="90000"/>
              </a:lnSpc>
            </a:pPr>
            <a:endParaRPr lang="en-US" altLang="en-US" b="1" dirty="0" smtClean="0">
              <a:latin typeface="Georgia" panose="02040502050405020303" pitchFamily="18" charset="0"/>
              <a:ea typeface="ＭＳ Ｐゴシック" pitchFamily="34" charset="-128"/>
            </a:endParaRPr>
          </a:p>
          <a:p>
            <a:pPr>
              <a:lnSpc>
                <a:spcPct val="90000"/>
              </a:lnSpc>
            </a:pPr>
            <a:r>
              <a:rPr lang="en-US" altLang="en-US" b="1" dirty="0" smtClean="0">
                <a:latin typeface="Georgia" panose="02040502050405020303" pitchFamily="18" charset="0"/>
                <a:ea typeface="ＭＳ Ｐゴシック" pitchFamily="34" charset="-128"/>
              </a:rPr>
              <a:t>Patients </a:t>
            </a:r>
            <a:r>
              <a:rPr lang="en-US" altLang="en-US" b="1" dirty="0">
                <a:latin typeface="Georgia" panose="02040502050405020303" pitchFamily="18" charset="0"/>
                <a:ea typeface="ＭＳ Ｐゴシック" pitchFamily="34" charset="-128"/>
              </a:rPr>
              <a:t>randomly assigned to get drug 1 or drug 2 (or placebo</a:t>
            </a:r>
            <a:r>
              <a:rPr lang="en-US" altLang="en-US" b="1" dirty="0" smtClean="0">
                <a:latin typeface="Georgia" panose="02040502050405020303" pitchFamily="18" charset="0"/>
                <a:ea typeface="ＭＳ Ｐゴシック" pitchFamily="34" charset="-128"/>
              </a:rPr>
              <a:t>)</a:t>
            </a:r>
            <a:endParaRPr lang="en-US" altLang="en-US" dirty="0">
              <a:latin typeface="Georgia" panose="02040502050405020303" pitchFamily="18" charset="0"/>
              <a:ea typeface="ＭＳ Ｐゴシック" pitchFamily="34" charset="-128"/>
            </a:endParaRPr>
          </a:p>
          <a:p>
            <a:pPr marL="0" indent="0">
              <a:lnSpc>
                <a:spcPct val="90000"/>
              </a:lnSpc>
              <a:buNone/>
            </a:pPr>
            <a:endParaRPr lang="en-US" altLang="en-US" dirty="0">
              <a:latin typeface="Georgia" panose="02040502050405020303" pitchFamily="18" charset="0"/>
              <a:ea typeface="ＭＳ Ｐゴシック" pitchFamily="34" charset="-128"/>
            </a:endParaRPr>
          </a:p>
          <a:p>
            <a:pPr>
              <a:lnSpc>
                <a:spcPct val="90000"/>
              </a:lnSpc>
            </a:pPr>
            <a:r>
              <a:rPr lang="en-US" altLang="en-US" b="1" dirty="0" smtClean="0">
                <a:solidFill>
                  <a:srgbClr val="FF0000"/>
                </a:solidFill>
                <a:latin typeface="Georgia" panose="02040502050405020303" pitchFamily="18" charset="0"/>
                <a:ea typeface="ＭＳ Ｐゴシック" pitchFamily="34" charset="-128"/>
              </a:rPr>
              <a:t>Both patients AND doctors/researchers know </a:t>
            </a:r>
            <a:r>
              <a:rPr lang="en-US" altLang="en-US" b="1" dirty="0" smtClean="0">
                <a:solidFill>
                  <a:srgbClr val="FF0000"/>
                </a:solidFill>
                <a:latin typeface="Georgia" panose="02040502050405020303" pitchFamily="18" charset="0"/>
                <a:ea typeface="ＭＳ Ｐゴシック" pitchFamily="34" charset="-128"/>
              </a:rPr>
              <a:t>which drug they were </a:t>
            </a:r>
            <a:r>
              <a:rPr lang="en-US" altLang="en-US" b="1" dirty="0" smtClean="0">
                <a:solidFill>
                  <a:srgbClr val="FF0000"/>
                </a:solidFill>
                <a:latin typeface="Georgia" panose="02040502050405020303" pitchFamily="18" charset="0"/>
                <a:ea typeface="ＭＳ Ｐゴシック" pitchFamily="34" charset="-128"/>
              </a:rPr>
              <a:t>assigned</a:t>
            </a:r>
            <a:endParaRPr lang="en-US" altLang="en-US" b="1" dirty="0">
              <a:solidFill>
                <a:srgbClr val="FF0000"/>
              </a:solidFill>
              <a:latin typeface="Georgia" panose="02040502050405020303" pitchFamily="18" charset="0"/>
              <a:ea typeface="ＭＳ Ｐゴシック" pitchFamily="34" charset="-128"/>
            </a:endParaRPr>
          </a:p>
          <a:p>
            <a:pPr marL="0" indent="0">
              <a:lnSpc>
                <a:spcPct val="90000"/>
              </a:lnSpc>
              <a:buNone/>
            </a:pPr>
            <a:endParaRPr lang="en-US" altLang="en-US" dirty="0">
              <a:ea typeface="ＭＳ Ｐゴシック" pitchFamily="34" charset="-128"/>
            </a:endParaRPr>
          </a:p>
          <a:p>
            <a:endParaRPr lang="en-US" dirty="0"/>
          </a:p>
        </p:txBody>
      </p:sp>
      <p:pic>
        <p:nvPicPr>
          <p:cNvPr id="4" name="Picture 19" descr="pills-_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989" y="2665004"/>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3631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Georgia" panose="02040502050405020303" pitchFamily="18" charset="0"/>
              </a:rPr>
              <a:t>Types </a:t>
            </a:r>
            <a:r>
              <a:rPr lang="en-US" b="1" dirty="0" smtClean="0">
                <a:latin typeface="Georgia" panose="02040502050405020303" pitchFamily="18" charset="0"/>
              </a:rPr>
              <a:t>of Clinical </a:t>
            </a:r>
            <a:r>
              <a:rPr lang="en-US" b="1" dirty="0">
                <a:latin typeface="Georgia" panose="02040502050405020303" pitchFamily="18" charset="0"/>
              </a:rPr>
              <a:t>T</a:t>
            </a:r>
            <a:r>
              <a:rPr lang="en-US" b="1" dirty="0" smtClean="0">
                <a:latin typeface="Georgia" panose="02040502050405020303" pitchFamily="18" charset="0"/>
              </a:rPr>
              <a:t>rials</a:t>
            </a:r>
            <a:endParaRPr lang="en-US" b="1" dirty="0">
              <a:latin typeface="Georgia" panose="02040502050405020303" pitchFamily="18" charset="0"/>
            </a:endParaRPr>
          </a:p>
        </p:txBody>
      </p:sp>
      <p:sp>
        <p:nvSpPr>
          <p:cNvPr id="3" name="Content Placeholder 2"/>
          <p:cNvSpPr>
            <a:spLocks noGrp="1"/>
          </p:cNvSpPr>
          <p:nvPr>
            <p:ph idx="1"/>
          </p:nvPr>
        </p:nvSpPr>
        <p:spPr>
          <a:xfrm>
            <a:off x="457201" y="1600200"/>
            <a:ext cx="4846807" cy="4876800"/>
          </a:xfrm>
        </p:spPr>
        <p:txBody>
          <a:bodyPr>
            <a:normAutofit fontScale="92500"/>
          </a:bodyPr>
          <a:lstStyle/>
          <a:p>
            <a:pPr marL="0" indent="0">
              <a:lnSpc>
                <a:spcPct val="90000"/>
              </a:lnSpc>
              <a:buNone/>
            </a:pPr>
            <a:r>
              <a:rPr lang="en-US" altLang="en-US" sz="3600" b="1" dirty="0" smtClean="0">
                <a:solidFill>
                  <a:srgbClr val="C0504D"/>
                </a:solidFill>
                <a:latin typeface="Georgia" panose="02040502050405020303" pitchFamily="18" charset="0"/>
                <a:ea typeface="ＭＳ Ｐゴシック" pitchFamily="34" charset="-128"/>
              </a:rPr>
              <a:t>Controlled </a:t>
            </a:r>
            <a:r>
              <a:rPr lang="en-US" altLang="en-US" sz="3600" b="1" dirty="0">
                <a:solidFill>
                  <a:srgbClr val="C0504D"/>
                </a:solidFill>
                <a:latin typeface="Georgia" panose="02040502050405020303" pitchFamily="18" charset="0"/>
                <a:ea typeface="ＭＳ Ｐゴシック" pitchFamily="34" charset="-128"/>
              </a:rPr>
              <a:t>Clinical Trial</a:t>
            </a:r>
            <a:endParaRPr lang="en-US" altLang="en-US" sz="3600" b="1" dirty="0" smtClean="0">
              <a:solidFill>
                <a:srgbClr val="C0504D"/>
              </a:solidFill>
              <a:latin typeface="Georgia" panose="02040502050405020303" pitchFamily="18" charset="0"/>
              <a:ea typeface="ＭＳ Ｐゴシック" pitchFamily="34" charset="-128"/>
            </a:endParaRPr>
          </a:p>
          <a:p>
            <a:pPr>
              <a:lnSpc>
                <a:spcPct val="90000"/>
              </a:lnSpc>
            </a:pPr>
            <a:endParaRPr lang="en-US" altLang="en-US" b="1" dirty="0" smtClean="0">
              <a:latin typeface="Georgia" panose="02040502050405020303" pitchFamily="18" charset="0"/>
              <a:ea typeface="ＭＳ Ｐゴシック" pitchFamily="34" charset="-128"/>
            </a:endParaRPr>
          </a:p>
          <a:p>
            <a:pPr>
              <a:lnSpc>
                <a:spcPct val="90000"/>
              </a:lnSpc>
            </a:pPr>
            <a:r>
              <a:rPr lang="en-US" altLang="en-US" b="1" dirty="0" smtClean="0">
                <a:latin typeface="Georgia" panose="02040502050405020303" pitchFamily="18" charset="0"/>
                <a:ea typeface="ＭＳ Ｐゴシック" pitchFamily="34" charset="-128"/>
              </a:rPr>
              <a:t>Patients </a:t>
            </a:r>
            <a:r>
              <a:rPr lang="en-US" altLang="en-US" b="1" dirty="0">
                <a:latin typeface="Georgia" panose="02040502050405020303" pitchFamily="18" charset="0"/>
                <a:ea typeface="ＭＳ Ｐゴシック" pitchFamily="34" charset="-128"/>
              </a:rPr>
              <a:t>or doctors choose who gets which </a:t>
            </a:r>
            <a:r>
              <a:rPr lang="en-US" altLang="en-US" b="1" dirty="0" smtClean="0">
                <a:latin typeface="Georgia" panose="02040502050405020303" pitchFamily="18" charset="0"/>
                <a:ea typeface="ＭＳ Ｐゴシック" pitchFamily="34" charset="-128"/>
              </a:rPr>
              <a:t>drug (not random)</a:t>
            </a:r>
            <a:endParaRPr lang="en-US" altLang="en-US" b="1" dirty="0">
              <a:latin typeface="Georgia" panose="02040502050405020303" pitchFamily="18" charset="0"/>
              <a:ea typeface="ＭＳ Ｐゴシック" pitchFamily="34" charset="-128"/>
            </a:endParaRPr>
          </a:p>
          <a:p>
            <a:pPr>
              <a:lnSpc>
                <a:spcPct val="90000"/>
              </a:lnSpc>
            </a:pPr>
            <a:endParaRPr lang="en-US" altLang="en-US" dirty="0">
              <a:latin typeface="Georgia" panose="02040502050405020303" pitchFamily="18" charset="0"/>
              <a:ea typeface="ＭＳ Ｐゴシック" pitchFamily="34" charset="-128"/>
            </a:endParaRPr>
          </a:p>
          <a:p>
            <a:pPr>
              <a:lnSpc>
                <a:spcPct val="90000"/>
              </a:lnSpc>
            </a:pPr>
            <a:r>
              <a:rPr lang="en-US" altLang="en-US" b="1" dirty="0">
                <a:latin typeface="Georgia" panose="02040502050405020303" pitchFamily="18" charset="0"/>
                <a:ea typeface="ＭＳ Ｐゴシック" pitchFamily="34" charset="-128"/>
              </a:rPr>
              <a:t>Compare patients receiving Drug #1 with patients receiving Drug #2 </a:t>
            </a:r>
            <a:r>
              <a:rPr lang="en-US" altLang="en-US" b="1" dirty="0" smtClean="0">
                <a:latin typeface="Georgia" panose="02040502050405020303" pitchFamily="18" charset="0"/>
                <a:ea typeface="ＭＳ Ｐゴシック" pitchFamily="34" charset="-128"/>
              </a:rPr>
              <a:t>(</a:t>
            </a:r>
            <a:r>
              <a:rPr lang="en-US" altLang="en-US" b="1" dirty="0">
                <a:latin typeface="Georgia" panose="02040502050405020303" pitchFamily="18" charset="0"/>
                <a:ea typeface="ＭＳ Ｐゴシック" pitchFamily="34" charset="-128"/>
              </a:rPr>
              <a:t>or placebo</a:t>
            </a:r>
            <a:r>
              <a:rPr lang="en-US" altLang="en-US" b="1" dirty="0" smtClean="0">
                <a:latin typeface="Georgia" panose="02040502050405020303" pitchFamily="18" charset="0"/>
                <a:ea typeface="ＭＳ Ｐゴシック" pitchFamily="34" charset="-128"/>
              </a:rPr>
              <a:t>)</a:t>
            </a:r>
            <a:endParaRPr lang="en-US" altLang="en-US" b="1" dirty="0">
              <a:latin typeface="Georgia" panose="02040502050405020303" pitchFamily="18" charset="0"/>
              <a:ea typeface="ＭＳ Ｐゴシック" pitchFamily="34" charset="-128"/>
            </a:endParaRPr>
          </a:p>
          <a:p>
            <a:pPr>
              <a:lnSpc>
                <a:spcPct val="90000"/>
              </a:lnSpc>
              <a:buNone/>
            </a:pPr>
            <a:endParaRPr lang="en-US" altLang="en-US" b="1" dirty="0">
              <a:latin typeface="Georgia" panose="02040502050405020303" pitchFamily="18" charset="0"/>
              <a:ea typeface="ＭＳ Ｐゴシック" pitchFamily="34" charset="-128"/>
            </a:endParaRPr>
          </a:p>
          <a:p>
            <a:pPr>
              <a:lnSpc>
                <a:spcPct val="90000"/>
              </a:lnSpc>
            </a:pPr>
            <a:r>
              <a:rPr lang="en-US" altLang="en-US" b="1" dirty="0">
                <a:solidFill>
                  <a:srgbClr val="FF0000"/>
                </a:solidFill>
                <a:latin typeface="Georgia" panose="02040502050405020303" pitchFamily="18" charset="0"/>
                <a:ea typeface="ＭＳ Ｐゴシック" pitchFamily="34" charset="-128"/>
              </a:rPr>
              <a:t>2 patient groups are similar or matched on age, </a:t>
            </a:r>
            <a:r>
              <a:rPr lang="en-US" altLang="en-US" b="1" dirty="0" smtClean="0">
                <a:solidFill>
                  <a:srgbClr val="FF0000"/>
                </a:solidFill>
                <a:latin typeface="Georgia" panose="02040502050405020303" pitchFamily="18" charset="0"/>
                <a:ea typeface="ＭＳ Ｐゴシック" pitchFamily="34" charset="-128"/>
              </a:rPr>
              <a:t>sex, diagnosis</a:t>
            </a:r>
            <a:endParaRPr lang="en-US" altLang="en-US" b="1" dirty="0">
              <a:solidFill>
                <a:srgbClr val="FF0000"/>
              </a:solidFill>
              <a:latin typeface="Georgia" panose="02040502050405020303" pitchFamily="18" charset="0"/>
              <a:ea typeface="ＭＳ Ｐゴシック" pitchFamily="34" charset="-128"/>
            </a:endParaRPr>
          </a:p>
          <a:p>
            <a:endParaRPr lang="en-US" dirty="0"/>
          </a:p>
        </p:txBody>
      </p:sp>
      <p:pic>
        <p:nvPicPr>
          <p:cNvPr id="4" name="Picture 19" descr="pills-_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1981200"/>
            <a:ext cx="2514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4906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1F497D"/>
                </a:solidFill>
                <a:latin typeface="Georgia" panose="02040502050405020303" pitchFamily="18" charset="0"/>
              </a:rPr>
              <a:t>Types of Clinical Trials</a:t>
            </a:r>
            <a:endParaRPr lang="en-US" dirty="0"/>
          </a:p>
        </p:txBody>
      </p:sp>
      <p:sp>
        <p:nvSpPr>
          <p:cNvPr id="4" name="Content Placeholder 2"/>
          <p:cNvSpPr txBox="1">
            <a:spLocks/>
          </p:cNvSpPr>
          <p:nvPr/>
        </p:nvSpPr>
        <p:spPr>
          <a:xfrm>
            <a:off x="457201" y="1600200"/>
            <a:ext cx="4846807"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90000"/>
              </a:lnSpc>
              <a:buFont typeface="Arial" pitchFamily="34" charset="0"/>
              <a:buNone/>
            </a:pPr>
            <a:r>
              <a:rPr lang="en-US" altLang="en-US" sz="3600" b="1" dirty="0" smtClean="0">
                <a:solidFill>
                  <a:srgbClr val="C0504D"/>
                </a:solidFill>
                <a:latin typeface="Georgia" panose="02040502050405020303" pitchFamily="18" charset="0"/>
                <a:ea typeface="ＭＳ Ｐゴシック" pitchFamily="34" charset="-128"/>
              </a:rPr>
              <a:t>Non-Controlled Clinical Trial</a:t>
            </a:r>
          </a:p>
          <a:p>
            <a:pPr>
              <a:lnSpc>
                <a:spcPct val="90000"/>
              </a:lnSpc>
            </a:pPr>
            <a:endParaRPr lang="en-US" altLang="en-US" b="1" dirty="0" smtClean="0">
              <a:latin typeface="Georgia" panose="02040502050405020303" pitchFamily="18" charset="0"/>
              <a:ea typeface="ＭＳ Ｐゴシック" pitchFamily="34" charset="-128"/>
            </a:endParaRPr>
          </a:p>
          <a:p>
            <a:pPr>
              <a:lnSpc>
                <a:spcPct val="90000"/>
              </a:lnSpc>
            </a:pPr>
            <a:r>
              <a:rPr lang="en-US" altLang="en-US" b="1" dirty="0" smtClean="0">
                <a:latin typeface="Georgia" panose="02040502050405020303" pitchFamily="18" charset="0"/>
                <a:ea typeface="ＭＳ Ｐゴシック" pitchFamily="34" charset="-128"/>
              </a:rPr>
              <a:t>Patients assigned to get a drug</a:t>
            </a:r>
          </a:p>
          <a:p>
            <a:pPr>
              <a:lnSpc>
                <a:spcPct val="90000"/>
              </a:lnSpc>
            </a:pPr>
            <a:endParaRPr lang="en-US" altLang="en-US" b="1" dirty="0">
              <a:latin typeface="Georgia" panose="02040502050405020303" pitchFamily="18" charset="0"/>
              <a:ea typeface="ＭＳ Ｐゴシック" pitchFamily="34" charset="-128"/>
            </a:endParaRPr>
          </a:p>
          <a:p>
            <a:pPr>
              <a:lnSpc>
                <a:spcPct val="90000"/>
              </a:lnSpc>
            </a:pPr>
            <a:r>
              <a:rPr lang="en-US" altLang="en-US" b="1" dirty="0" smtClean="0">
                <a:latin typeface="Georgia" panose="02040502050405020303" pitchFamily="18" charset="0"/>
                <a:ea typeface="ＭＳ Ｐゴシック" pitchFamily="34" charset="-128"/>
              </a:rPr>
              <a:t>No control group</a:t>
            </a:r>
          </a:p>
          <a:p>
            <a:pPr>
              <a:lnSpc>
                <a:spcPct val="90000"/>
              </a:lnSpc>
              <a:buFont typeface="Arial" pitchFamily="34" charset="0"/>
              <a:buNone/>
            </a:pPr>
            <a:endParaRPr lang="en-US" altLang="en-US" b="1" dirty="0" smtClean="0">
              <a:latin typeface="Georgia" panose="02040502050405020303" pitchFamily="18" charset="0"/>
              <a:ea typeface="ＭＳ Ｐゴシック" pitchFamily="34" charset="-128"/>
            </a:endParaRP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131246"/>
            <a:ext cx="2667000" cy="3050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5101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1050</TotalTime>
  <Words>1383</Words>
  <Application>Microsoft Office PowerPoint</Application>
  <PresentationFormat>On-screen Show (4:3)</PresentationFormat>
  <Paragraphs>208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Clarity</vt:lpstr>
      <vt:lpstr>INTROduction TO Clinical Trials</vt:lpstr>
      <vt:lpstr>Standard Drug Approval Criteria</vt:lpstr>
      <vt:lpstr>Clinical Trials</vt:lpstr>
      <vt:lpstr>Types of Clinical Trials</vt:lpstr>
      <vt:lpstr>Types of Clinical Trials</vt:lpstr>
      <vt:lpstr>Types of Clinical Trials</vt:lpstr>
      <vt:lpstr>Types of Clinical Trials</vt:lpstr>
      <vt:lpstr>Types of Clinical Trials</vt:lpstr>
      <vt:lpstr>Types of Clinical Trials</vt:lpstr>
      <vt:lpstr>Types of Controls (Comparisons)</vt:lpstr>
      <vt:lpstr>Health Outcomes</vt:lpstr>
      <vt:lpstr>Surrogate Endpoints/Biomarkers</vt:lpstr>
      <vt:lpstr>What’s the Difference?</vt:lpstr>
      <vt:lpstr>PowerPoint Presentation</vt:lpstr>
      <vt:lpstr>What is Statistical Significance?</vt:lpstr>
      <vt:lpstr>P-value</vt:lpstr>
      <vt:lpstr>Statistically Significant ≠ Important</vt:lpstr>
      <vt:lpstr>PowerPoint Presentation</vt:lpstr>
      <vt:lpstr>PowerPoint Presentation</vt:lpstr>
      <vt:lpstr>Outcome you measure matters!</vt:lpstr>
      <vt:lpstr>Questions to Ask about Trial Design</vt:lpstr>
      <vt:lpstr>Questions to Ask about Trial Design</vt:lpstr>
      <vt:lpstr>Questions to Ask about Trial Design</vt:lpstr>
      <vt:lpstr>Group Activity # 1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NCHR</dc:creator>
  <cp:lastModifiedBy>Paul Brown 2</cp:lastModifiedBy>
  <cp:revision>69</cp:revision>
  <dcterms:created xsi:type="dcterms:W3CDTF">2016-10-10T20:36:31Z</dcterms:created>
  <dcterms:modified xsi:type="dcterms:W3CDTF">2017-06-02T00:53:47Z</dcterms:modified>
</cp:coreProperties>
</file>