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9" r:id="rId2"/>
    <p:sldId id="261" r:id="rId3"/>
    <p:sldId id="262" r:id="rId4"/>
    <p:sldId id="279" r:id="rId5"/>
    <p:sldId id="292" r:id="rId6"/>
    <p:sldId id="293" r:id="rId7"/>
    <p:sldId id="294" r:id="rId8"/>
    <p:sldId id="295" r:id="rId9"/>
    <p:sldId id="296" r:id="rId10"/>
    <p:sldId id="287" r:id="rId11"/>
    <p:sldId id="264" r:id="rId12"/>
    <p:sldId id="270" r:id="rId13"/>
    <p:sldId id="291" r:id="rId14"/>
    <p:sldId id="271" r:id="rId15"/>
    <p:sldId id="273" r:id="rId16"/>
    <p:sldId id="274" r:id="rId17"/>
    <p:sldId id="290" r:id="rId18"/>
    <p:sldId id="289" r:id="rId19"/>
    <p:sldId id="276" r:id="rId20"/>
    <p:sldId id="280" r:id="rId21"/>
    <p:sldId id="283" r:id="rId22"/>
  </p:sldIdLst>
  <p:sldSz cx="9144000" cy="6858000" type="screen4x3"/>
  <p:notesSz cx="6900863" cy="9291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2" d="100"/>
          <a:sy n="92" d="100"/>
        </p:scale>
        <p:origin x="-1338" y="60"/>
      </p:cViewPr>
      <p:guideLst>
        <p:guide orient="horz" pos="2160"/>
        <p:guide pos="2880"/>
      </p:guideLst>
    </p:cSldViewPr>
  </p:slideViewPr>
  <p:notesTextViewPr>
    <p:cViewPr>
      <p:scale>
        <a:sx n="1" d="1"/>
        <a:sy n="1" d="1"/>
      </p:scale>
      <p:origin x="0" y="0"/>
    </p:cViewPr>
  </p:notesTextViewPr>
  <p:sorterViewPr>
    <p:cViewPr>
      <p:scale>
        <a:sx n="100" d="100"/>
        <a:sy n="100" d="100"/>
      </p:scale>
      <p:origin x="0" y="7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0374" cy="464582"/>
          </a:xfrm>
          <a:prstGeom prst="rect">
            <a:avLst/>
          </a:prstGeom>
        </p:spPr>
        <p:txBody>
          <a:bodyPr vert="horz" lIns="92528" tIns="46264" rIns="92528" bIns="46264" rtlCol="0"/>
          <a:lstStyle>
            <a:lvl1pPr algn="l">
              <a:defRPr sz="1200"/>
            </a:lvl1pPr>
          </a:lstStyle>
          <a:p>
            <a:endParaRPr lang="en-US"/>
          </a:p>
        </p:txBody>
      </p:sp>
      <p:sp>
        <p:nvSpPr>
          <p:cNvPr id="3" name="Date Placeholder 2"/>
          <p:cNvSpPr>
            <a:spLocks noGrp="1"/>
          </p:cNvSpPr>
          <p:nvPr>
            <p:ph type="dt" sz="quarter" idx="1"/>
          </p:nvPr>
        </p:nvSpPr>
        <p:spPr>
          <a:xfrm>
            <a:off x="3908892" y="0"/>
            <a:ext cx="2990374" cy="464582"/>
          </a:xfrm>
          <a:prstGeom prst="rect">
            <a:avLst/>
          </a:prstGeom>
        </p:spPr>
        <p:txBody>
          <a:bodyPr vert="horz" lIns="92528" tIns="46264" rIns="92528" bIns="46264" rtlCol="0"/>
          <a:lstStyle>
            <a:lvl1pPr algn="r">
              <a:defRPr sz="1200"/>
            </a:lvl1pPr>
          </a:lstStyle>
          <a:p>
            <a:fld id="{231D29A9-282B-4C3B-BD79-DAEA2D807882}" type="datetimeFigureOut">
              <a:rPr lang="en-US" smtClean="0"/>
              <a:t>6/9/2017</a:t>
            </a:fld>
            <a:endParaRPr lang="en-US"/>
          </a:p>
        </p:txBody>
      </p:sp>
      <p:sp>
        <p:nvSpPr>
          <p:cNvPr id="4" name="Footer Placeholder 3"/>
          <p:cNvSpPr>
            <a:spLocks noGrp="1"/>
          </p:cNvSpPr>
          <p:nvPr>
            <p:ph type="ftr" sz="quarter" idx="2"/>
          </p:nvPr>
        </p:nvSpPr>
        <p:spPr>
          <a:xfrm>
            <a:off x="0" y="8825443"/>
            <a:ext cx="2990374" cy="464582"/>
          </a:xfrm>
          <a:prstGeom prst="rect">
            <a:avLst/>
          </a:prstGeom>
        </p:spPr>
        <p:txBody>
          <a:bodyPr vert="horz" lIns="92528" tIns="46264" rIns="92528" bIns="46264" rtlCol="0" anchor="b"/>
          <a:lstStyle>
            <a:lvl1pPr algn="l">
              <a:defRPr sz="1200"/>
            </a:lvl1pPr>
          </a:lstStyle>
          <a:p>
            <a:endParaRPr lang="en-US"/>
          </a:p>
        </p:txBody>
      </p:sp>
      <p:sp>
        <p:nvSpPr>
          <p:cNvPr id="5" name="Slide Number Placeholder 4"/>
          <p:cNvSpPr>
            <a:spLocks noGrp="1"/>
          </p:cNvSpPr>
          <p:nvPr>
            <p:ph type="sldNum" sz="quarter" idx="3"/>
          </p:nvPr>
        </p:nvSpPr>
        <p:spPr>
          <a:xfrm>
            <a:off x="3908892" y="8825443"/>
            <a:ext cx="2990374" cy="464582"/>
          </a:xfrm>
          <a:prstGeom prst="rect">
            <a:avLst/>
          </a:prstGeom>
        </p:spPr>
        <p:txBody>
          <a:bodyPr vert="horz" lIns="92528" tIns="46264" rIns="92528" bIns="46264" rtlCol="0" anchor="b"/>
          <a:lstStyle>
            <a:lvl1pPr algn="r">
              <a:defRPr sz="1200"/>
            </a:lvl1pPr>
          </a:lstStyle>
          <a:p>
            <a:fld id="{97D64C04-448D-457A-8ABC-04D79B7A7B9A}" type="slidenum">
              <a:rPr lang="en-US" smtClean="0"/>
              <a:t>‹#›</a:t>
            </a:fld>
            <a:endParaRPr lang="en-US"/>
          </a:p>
        </p:txBody>
      </p:sp>
    </p:spTree>
    <p:extLst>
      <p:ext uri="{BB962C8B-B14F-4D97-AF65-F5344CB8AC3E}">
        <p14:creationId xmlns:p14="http://schemas.microsoft.com/office/powerpoint/2010/main" val="184426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0374" cy="464582"/>
          </a:xfrm>
          <a:prstGeom prst="rect">
            <a:avLst/>
          </a:prstGeom>
        </p:spPr>
        <p:txBody>
          <a:bodyPr vert="horz" lIns="92528" tIns="46264" rIns="92528" bIns="46264" rtlCol="0"/>
          <a:lstStyle>
            <a:lvl1pPr algn="l">
              <a:defRPr sz="1200"/>
            </a:lvl1pPr>
          </a:lstStyle>
          <a:p>
            <a:endParaRPr lang="en-US"/>
          </a:p>
        </p:txBody>
      </p:sp>
      <p:sp>
        <p:nvSpPr>
          <p:cNvPr id="3" name="Date Placeholder 2"/>
          <p:cNvSpPr>
            <a:spLocks noGrp="1"/>
          </p:cNvSpPr>
          <p:nvPr>
            <p:ph type="dt" idx="1"/>
          </p:nvPr>
        </p:nvSpPr>
        <p:spPr>
          <a:xfrm>
            <a:off x="3908892" y="0"/>
            <a:ext cx="2990374" cy="464582"/>
          </a:xfrm>
          <a:prstGeom prst="rect">
            <a:avLst/>
          </a:prstGeom>
        </p:spPr>
        <p:txBody>
          <a:bodyPr vert="horz" lIns="92528" tIns="46264" rIns="92528" bIns="46264" rtlCol="0"/>
          <a:lstStyle>
            <a:lvl1pPr algn="r">
              <a:defRPr sz="1200"/>
            </a:lvl1pPr>
          </a:lstStyle>
          <a:p>
            <a:fld id="{72A84161-159D-4137-B42F-08F6C1F274D5}" type="datetimeFigureOut">
              <a:rPr lang="en-US" smtClean="0"/>
              <a:t>6/9/2017</a:t>
            </a:fld>
            <a:endParaRPr lang="en-US"/>
          </a:p>
        </p:txBody>
      </p:sp>
      <p:sp>
        <p:nvSpPr>
          <p:cNvPr id="4" name="Slide Image Placeholder 3"/>
          <p:cNvSpPr>
            <a:spLocks noGrp="1" noRot="1" noChangeAspect="1"/>
          </p:cNvSpPr>
          <p:nvPr>
            <p:ph type="sldImg" idx="2"/>
          </p:nvPr>
        </p:nvSpPr>
        <p:spPr>
          <a:xfrm>
            <a:off x="1128713" y="696913"/>
            <a:ext cx="4645025" cy="3484562"/>
          </a:xfrm>
          <a:prstGeom prst="rect">
            <a:avLst/>
          </a:prstGeom>
          <a:noFill/>
          <a:ln w="12700">
            <a:solidFill>
              <a:prstClr val="black"/>
            </a:solidFill>
          </a:ln>
        </p:spPr>
        <p:txBody>
          <a:bodyPr vert="horz" lIns="92528" tIns="46264" rIns="92528" bIns="46264" rtlCol="0" anchor="ctr"/>
          <a:lstStyle/>
          <a:p>
            <a:endParaRPr lang="en-US"/>
          </a:p>
        </p:txBody>
      </p:sp>
      <p:sp>
        <p:nvSpPr>
          <p:cNvPr id="5" name="Notes Placeholder 4"/>
          <p:cNvSpPr>
            <a:spLocks noGrp="1"/>
          </p:cNvSpPr>
          <p:nvPr>
            <p:ph type="body" sz="quarter" idx="3"/>
          </p:nvPr>
        </p:nvSpPr>
        <p:spPr>
          <a:xfrm>
            <a:off x="690087" y="4413528"/>
            <a:ext cx="5520690" cy="4181237"/>
          </a:xfrm>
          <a:prstGeom prst="rect">
            <a:avLst/>
          </a:prstGeom>
        </p:spPr>
        <p:txBody>
          <a:bodyPr vert="horz" lIns="92528" tIns="46264" rIns="92528" bIns="4626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5443"/>
            <a:ext cx="2990374" cy="464582"/>
          </a:xfrm>
          <a:prstGeom prst="rect">
            <a:avLst/>
          </a:prstGeom>
        </p:spPr>
        <p:txBody>
          <a:bodyPr vert="horz" lIns="92528" tIns="46264" rIns="92528" bIns="46264" rtlCol="0" anchor="b"/>
          <a:lstStyle>
            <a:lvl1pPr algn="l">
              <a:defRPr sz="1200"/>
            </a:lvl1pPr>
          </a:lstStyle>
          <a:p>
            <a:endParaRPr lang="en-US"/>
          </a:p>
        </p:txBody>
      </p:sp>
      <p:sp>
        <p:nvSpPr>
          <p:cNvPr id="7" name="Slide Number Placeholder 6"/>
          <p:cNvSpPr>
            <a:spLocks noGrp="1"/>
          </p:cNvSpPr>
          <p:nvPr>
            <p:ph type="sldNum" sz="quarter" idx="5"/>
          </p:nvPr>
        </p:nvSpPr>
        <p:spPr>
          <a:xfrm>
            <a:off x="3908892" y="8825443"/>
            <a:ext cx="2990374" cy="464582"/>
          </a:xfrm>
          <a:prstGeom prst="rect">
            <a:avLst/>
          </a:prstGeom>
        </p:spPr>
        <p:txBody>
          <a:bodyPr vert="horz" lIns="92528" tIns="46264" rIns="92528" bIns="46264" rtlCol="0" anchor="b"/>
          <a:lstStyle>
            <a:lvl1pPr algn="r">
              <a:defRPr sz="1200"/>
            </a:lvl1pPr>
          </a:lstStyle>
          <a:p>
            <a:fld id="{EA6781CD-F99E-413B-A25E-15C3F9018CFA}" type="slidenum">
              <a:rPr lang="en-US" smtClean="0"/>
              <a:t>‹#›</a:t>
            </a:fld>
            <a:endParaRPr lang="en-US"/>
          </a:p>
        </p:txBody>
      </p:sp>
    </p:spTree>
    <p:extLst>
      <p:ext uri="{BB962C8B-B14F-4D97-AF65-F5344CB8AC3E}">
        <p14:creationId xmlns:p14="http://schemas.microsoft.com/office/powerpoint/2010/main" val="2003842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6913"/>
            <a:ext cx="4645025" cy="3484562"/>
          </a:xfrm>
        </p:spPr>
      </p:sp>
      <p:sp>
        <p:nvSpPr>
          <p:cNvPr id="3" name="Notes Placeholder 2"/>
          <p:cNvSpPr>
            <a:spLocks noGrp="1"/>
          </p:cNvSpPr>
          <p:nvPr>
            <p:ph type="body" idx="1"/>
          </p:nvPr>
        </p:nvSpPr>
        <p:spPr/>
        <p:txBody>
          <a:bodyPr/>
          <a:lstStyle/>
          <a:p>
            <a:r>
              <a:rPr lang="en-US" dirty="0" smtClean="0"/>
              <a:t>Good afternoon everyone,</a:t>
            </a:r>
          </a:p>
          <a:p>
            <a:endParaRPr lang="en-US" dirty="0" smtClean="0"/>
          </a:p>
          <a:p>
            <a:r>
              <a:rPr lang="en-US" dirty="0" smtClean="0"/>
              <a:t>Today we are going</a:t>
            </a:r>
            <a:r>
              <a:rPr lang="en-US" baseline="0" dirty="0" smtClean="0"/>
              <a:t> to learn about the kinds of studies doctors and researchers do to determine if a drug is safe and effective.  These studies are called clinical trials and are required for drug approval.   </a:t>
            </a:r>
            <a:endParaRPr lang="en-US" dirty="0" smtClean="0"/>
          </a:p>
        </p:txBody>
      </p:sp>
      <p:sp>
        <p:nvSpPr>
          <p:cNvPr id="4" name="Slide Number Placeholder 3"/>
          <p:cNvSpPr>
            <a:spLocks noGrp="1"/>
          </p:cNvSpPr>
          <p:nvPr>
            <p:ph type="sldNum" sz="quarter" idx="10"/>
          </p:nvPr>
        </p:nvSpPr>
        <p:spPr/>
        <p:txBody>
          <a:bodyPr/>
          <a:lstStyle/>
          <a:p>
            <a:fld id="{9CC84071-CA93-4A8F-8E7D-C1E4EDEA75B9}"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8479053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6781CD-F99E-413B-A25E-15C3F9018CFA}" type="slidenum">
              <a:rPr lang="en-US" smtClean="0"/>
              <a:t>10</a:t>
            </a:fld>
            <a:endParaRPr lang="en-US"/>
          </a:p>
        </p:txBody>
      </p:sp>
    </p:spTree>
    <p:extLst>
      <p:ext uri="{BB962C8B-B14F-4D97-AF65-F5344CB8AC3E}">
        <p14:creationId xmlns:p14="http://schemas.microsoft.com/office/powerpoint/2010/main" val="947005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6913"/>
            <a:ext cx="4645025" cy="34845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C84071-CA93-4A8F-8E7D-C1E4EDEA75B9}"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6247713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6913"/>
            <a:ext cx="4645025" cy="34845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C84071-CA93-4A8F-8E7D-C1E4EDEA75B9}"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872515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6913"/>
            <a:ext cx="4645025" cy="34845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C84071-CA93-4A8F-8E7D-C1E4EDEA75B9}"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8725150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6913"/>
            <a:ext cx="4645025" cy="34845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C84071-CA93-4A8F-8E7D-C1E4EDEA75B9}"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439761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908892" y="8825443"/>
            <a:ext cx="2990374" cy="464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28" tIns="46264" rIns="92528" bIns="46264" anchor="b"/>
          <a:lstStyle>
            <a:lvl1pPr>
              <a:spcBef>
                <a:spcPct val="30000"/>
              </a:spcBef>
              <a:defRPr sz="1200">
                <a:solidFill>
                  <a:schemeClr val="tx1"/>
                </a:solidFill>
                <a:latin typeface="Arial" charset="0"/>
                <a:ea typeface="ＭＳ Ｐゴシック" pitchFamily="34" charset="-128"/>
              </a:defRPr>
            </a:lvl1pPr>
            <a:lvl2pPr marL="742950" indent="-285750">
              <a:spcBef>
                <a:spcPct val="30000"/>
              </a:spcBef>
              <a:defRPr sz="1200">
                <a:solidFill>
                  <a:schemeClr val="tx1"/>
                </a:solidFill>
                <a:latin typeface="Arial" charset="0"/>
                <a:ea typeface="ＭＳ Ｐゴシック" pitchFamily="34" charset="-128"/>
              </a:defRPr>
            </a:lvl2pPr>
            <a:lvl3pPr marL="1143000" indent="-228600">
              <a:spcBef>
                <a:spcPct val="30000"/>
              </a:spcBef>
              <a:defRPr sz="1200">
                <a:solidFill>
                  <a:schemeClr val="tx1"/>
                </a:solidFill>
                <a:latin typeface="Arial" charset="0"/>
                <a:ea typeface="ＭＳ Ｐゴシック" pitchFamily="34" charset="-128"/>
              </a:defRPr>
            </a:lvl3pPr>
            <a:lvl4pPr marL="1600200" indent="-228600">
              <a:spcBef>
                <a:spcPct val="30000"/>
              </a:spcBef>
              <a:defRPr sz="1200">
                <a:solidFill>
                  <a:schemeClr val="tx1"/>
                </a:solidFill>
                <a:latin typeface="Arial" charset="0"/>
                <a:ea typeface="ＭＳ Ｐゴシック" pitchFamily="34" charset="-128"/>
              </a:defRPr>
            </a:lvl4pPr>
            <a:lvl5pPr marL="2057400" indent="-22860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fontAlgn="base">
              <a:spcBef>
                <a:spcPct val="0"/>
              </a:spcBef>
              <a:spcAft>
                <a:spcPct val="0"/>
              </a:spcAft>
              <a:buClr>
                <a:srgbClr val="009999"/>
              </a:buClr>
              <a:buSzPct val="80000"/>
              <a:buFont typeface="Wingdings" pitchFamily="2" charset="2"/>
              <a:buNone/>
            </a:pPr>
            <a:fld id="{27D6124B-C0A5-4962-B2FC-A6BEE122DC2F}" type="slidenum">
              <a:rPr lang="en-US" altLang="en-US">
                <a:solidFill>
                  <a:srgbClr val="000000"/>
                </a:solidFill>
              </a:rPr>
              <a:pPr algn="r" fontAlgn="base">
                <a:spcBef>
                  <a:spcPct val="0"/>
                </a:spcBef>
                <a:spcAft>
                  <a:spcPct val="0"/>
                </a:spcAft>
                <a:buClr>
                  <a:srgbClr val="009999"/>
                </a:buClr>
                <a:buSzPct val="80000"/>
                <a:buFont typeface="Wingdings" pitchFamily="2" charset="2"/>
                <a:buNone/>
              </a:pPr>
              <a:t>15</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a:xfrm>
            <a:off x="1360488" y="1162050"/>
            <a:ext cx="4179887" cy="3135313"/>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extLst>
      <p:ext uri="{BB962C8B-B14F-4D97-AF65-F5344CB8AC3E}">
        <p14:creationId xmlns:p14="http://schemas.microsoft.com/office/powerpoint/2010/main" val="35746140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908892" y="8825443"/>
            <a:ext cx="2990374" cy="464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528" tIns="46264" rIns="92528" bIns="46264" anchor="b"/>
          <a:lstStyle>
            <a:lvl1pPr>
              <a:spcBef>
                <a:spcPct val="30000"/>
              </a:spcBef>
              <a:defRPr sz="1200">
                <a:solidFill>
                  <a:schemeClr val="tx1"/>
                </a:solidFill>
                <a:latin typeface="Arial" charset="0"/>
                <a:ea typeface="ＭＳ Ｐゴシック" pitchFamily="34" charset="-128"/>
              </a:defRPr>
            </a:lvl1pPr>
            <a:lvl2pPr marL="742950" indent="-285750">
              <a:spcBef>
                <a:spcPct val="30000"/>
              </a:spcBef>
              <a:defRPr sz="1200">
                <a:solidFill>
                  <a:schemeClr val="tx1"/>
                </a:solidFill>
                <a:latin typeface="Arial" charset="0"/>
                <a:ea typeface="ＭＳ Ｐゴシック" pitchFamily="34" charset="-128"/>
              </a:defRPr>
            </a:lvl2pPr>
            <a:lvl3pPr marL="1143000" indent="-228600">
              <a:spcBef>
                <a:spcPct val="30000"/>
              </a:spcBef>
              <a:defRPr sz="1200">
                <a:solidFill>
                  <a:schemeClr val="tx1"/>
                </a:solidFill>
                <a:latin typeface="Arial" charset="0"/>
                <a:ea typeface="ＭＳ Ｐゴシック" pitchFamily="34" charset="-128"/>
              </a:defRPr>
            </a:lvl3pPr>
            <a:lvl4pPr marL="1600200" indent="-228600">
              <a:spcBef>
                <a:spcPct val="30000"/>
              </a:spcBef>
              <a:defRPr sz="1200">
                <a:solidFill>
                  <a:schemeClr val="tx1"/>
                </a:solidFill>
                <a:latin typeface="Arial" charset="0"/>
                <a:ea typeface="ＭＳ Ｐゴシック" pitchFamily="34" charset="-128"/>
              </a:defRPr>
            </a:lvl4pPr>
            <a:lvl5pPr marL="2057400" indent="-22860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fontAlgn="base">
              <a:spcBef>
                <a:spcPct val="0"/>
              </a:spcBef>
              <a:spcAft>
                <a:spcPct val="0"/>
              </a:spcAft>
              <a:buClr>
                <a:srgbClr val="009999"/>
              </a:buClr>
              <a:buSzPct val="80000"/>
              <a:buFont typeface="Wingdings" pitchFamily="2" charset="2"/>
              <a:buNone/>
            </a:pPr>
            <a:fld id="{27D6124B-C0A5-4962-B2FC-A6BEE122DC2F}" type="slidenum">
              <a:rPr lang="en-US" altLang="en-US">
                <a:solidFill>
                  <a:srgbClr val="000000"/>
                </a:solidFill>
              </a:rPr>
              <a:pPr algn="r" fontAlgn="base">
                <a:spcBef>
                  <a:spcPct val="0"/>
                </a:spcBef>
                <a:spcAft>
                  <a:spcPct val="0"/>
                </a:spcAft>
                <a:buClr>
                  <a:srgbClr val="009999"/>
                </a:buClr>
                <a:buSzPct val="80000"/>
                <a:buFont typeface="Wingdings" pitchFamily="2" charset="2"/>
                <a:buNone/>
              </a:pPr>
              <a:t>16</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a:xfrm>
            <a:off x="1360488" y="1162050"/>
            <a:ext cx="4179887" cy="3135313"/>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ea typeface="ＭＳ Ｐゴシック" pitchFamily="34" charset="-128"/>
            </a:endParaRPr>
          </a:p>
        </p:txBody>
      </p:sp>
    </p:spTree>
    <p:extLst>
      <p:ext uri="{BB962C8B-B14F-4D97-AF65-F5344CB8AC3E}">
        <p14:creationId xmlns:p14="http://schemas.microsoft.com/office/powerpoint/2010/main" val="35746140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6781CD-F99E-413B-A25E-15C3F9018CFA}" type="slidenum">
              <a:rPr lang="en-US" smtClean="0"/>
              <a:t>17</a:t>
            </a:fld>
            <a:endParaRPr lang="en-US"/>
          </a:p>
        </p:txBody>
      </p:sp>
    </p:spTree>
    <p:extLst>
      <p:ext uri="{BB962C8B-B14F-4D97-AF65-F5344CB8AC3E}">
        <p14:creationId xmlns:p14="http://schemas.microsoft.com/office/powerpoint/2010/main" val="31661237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6913"/>
            <a:ext cx="4645025" cy="3484562"/>
          </a:xfrm>
        </p:spPr>
      </p:sp>
      <p:sp>
        <p:nvSpPr>
          <p:cNvPr id="3" name="Notes Placeholder 2"/>
          <p:cNvSpPr>
            <a:spLocks noGrp="1"/>
          </p:cNvSpPr>
          <p:nvPr>
            <p:ph type="body" idx="1"/>
          </p:nvPr>
        </p:nvSpPr>
        <p:spPr/>
        <p:txBody>
          <a:bodyPr/>
          <a:lstStyle/>
          <a:p>
            <a:r>
              <a:rPr lang="en-US" dirty="0" smtClean="0"/>
              <a:t>Clinical trials are very complicated, and</a:t>
            </a:r>
            <a:r>
              <a:rPr lang="en-US" baseline="0" dirty="0" smtClean="0"/>
              <a:t> very expensive. Drug companies don’t always get it right, but I don’t want to minimize the complexity of setting up a clinical trial. </a:t>
            </a:r>
            <a:r>
              <a:rPr lang="en-US" dirty="0" smtClean="0"/>
              <a:t>There are lots</a:t>
            </a:r>
            <a:r>
              <a:rPr lang="en-US" baseline="0" dirty="0" smtClean="0"/>
              <a:t> of different factors to consider. First you want to determine your patient population. The patient population could be people with a rare disease, or it could be healthy people you are testing a drug on. You need to determine criteria for how sick you need to be, and what factors would eliminate someone from consideration. Sometimes your condition needs to be severe enough to qualify, other times you can’t be “too severe”.</a:t>
            </a:r>
            <a:endParaRPr lang="en-US" dirty="0"/>
          </a:p>
        </p:txBody>
      </p:sp>
      <p:sp>
        <p:nvSpPr>
          <p:cNvPr id="4" name="Slide Number Placeholder 3"/>
          <p:cNvSpPr>
            <a:spLocks noGrp="1"/>
          </p:cNvSpPr>
          <p:nvPr>
            <p:ph type="sldNum" sz="quarter" idx="10"/>
          </p:nvPr>
        </p:nvSpPr>
        <p:spPr/>
        <p:txBody>
          <a:bodyPr/>
          <a:lstStyle/>
          <a:p>
            <a:fld id="{9CC84071-CA93-4A8F-8E7D-C1E4EDEA75B9}"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5440720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6913"/>
            <a:ext cx="4645025" cy="34845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C84071-CA93-4A8F-8E7D-C1E4EDEA75B9}"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255936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6913"/>
            <a:ext cx="4645025" cy="3484562"/>
          </a:xfrm>
        </p:spPr>
      </p:sp>
      <p:sp>
        <p:nvSpPr>
          <p:cNvPr id="3" name="Notes Placeholder 2"/>
          <p:cNvSpPr>
            <a:spLocks noGrp="1"/>
          </p:cNvSpPr>
          <p:nvPr>
            <p:ph type="body" idx="1"/>
          </p:nvPr>
        </p:nvSpPr>
        <p:spPr/>
        <p:txBody>
          <a:bodyPr/>
          <a:lstStyle/>
          <a:p>
            <a:r>
              <a:rPr lang="en-US" dirty="0" smtClean="0"/>
              <a:t>In order</a:t>
            </a:r>
            <a:r>
              <a:rPr lang="en-US" baseline="0" dirty="0" smtClean="0"/>
              <a:t> for a drug to be approved the FDA the drug must be found safe and effective.  Doctors and researchers must perform 2 short clinical trials to prove that the drug is safe and to prove that it is effective it must be compared to a placebo which is a treatment that has no effect.      </a:t>
            </a:r>
            <a:endParaRPr lang="en-US" dirty="0"/>
          </a:p>
        </p:txBody>
      </p:sp>
      <p:sp>
        <p:nvSpPr>
          <p:cNvPr id="4" name="Slide Number Placeholder 3"/>
          <p:cNvSpPr>
            <a:spLocks noGrp="1"/>
          </p:cNvSpPr>
          <p:nvPr>
            <p:ph type="sldNum" sz="quarter" idx="10"/>
          </p:nvPr>
        </p:nvSpPr>
        <p:spPr/>
        <p:txBody>
          <a:bodyPr/>
          <a:lstStyle/>
          <a:p>
            <a:fld id="{9CC84071-CA93-4A8F-8E7D-C1E4EDEA75B9}"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4159193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6781CD-F99E-413B-A25E-15C3F9018CFA}" type="slidenum">
              <a:rPr lang="en-US" smtClean="0"/>
              <a:t>20</a:t>
            </a:fld>
            <a:endParaRPr lang="en-US"/>
          </a:p>
        </p:txBody>
      </p:sp>
    </p:spTree>
    <p:extLst>
      <p:ext uri="{BB962C8B-B14F-4D97-AF65-F5344CB8AC3E}">
        <p14:creationId xmlns:p14="http://schemas.microsoft.com/office/powerpoint/2010/main" val="12208172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6781CD-F99E-413B-A25E-15C3F9018CFA}" type="slidenum">
              <a:rPr lang="en-US" smtClean="0"/>
              <a:t>21</a:t>
            </a:fld>
            <a:endParaRPr lang="en-US"/>
          </a:p>
        </p:txBody>
      </p:sp>
    </p:spTree>
    <p:extLst>
      <p:ext uri="{BB962C8B-B14F-4D97-AF65-F5344CB8AC3E}">
        <p14:creationId xmlns:p14="http://schemas.microsoft.com/office/powerpoint/2010/main" val="4065780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28713" y="696913"/>
            <a:ext cx="4645025" cy="34845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C84071-CA93-4A8F-8E7D-C1E4EDEA75B9}"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544072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many different types of clinical trials.  </a:t>
            </a:r>
            <a:endParaRPr lang="en-US" dirty="0"/>
          </a:p>
        </p:txBody>
      </p:sp>
      <p:sp>
        <p:nvSpPr>
          <p:cNvPr id="4" name="Slide Number Placeholder 3"/>
          <p:cNvSpPr>
            <a:spLocks noGrp="1"/>
          </p:cNvSpPr>
          <p:nvPr>
            <p:ph type="sldNum" sz="quarter" idx="10"/>
          </p:nvPr>
        </p:nvSpPr>
        <p:spPr/>
        <p:txBody>
          <a:bodyPr/>
          <a:lstStyle/>
          <a:p>
            <a:fld id="{EA6781CD-F99E-413B-A25E-15C3F9018CFA}" type="slidenum">
              <a:rPr lang="en-US" smtClean="0"/>
              <a:t>4</a:t>
            </a:fld>
            <a:endParaRPr lang="en-US"/>
          </a:p>
        </p:txBody>
      </p:sp>
    </p:spTree>
    <p:extLst>
      <p:ext uri="{BB962C8B-B14F-4D97-AF65-F5344CB8AC3E}">
        <p14:creationId xmlns:p14="http://schemas.microsoft.com/office/powerpoint/2010/main" val="1750675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C84071-CA93-4A8F-8E7D-C1E4EDEA75B9}" type="slidenum">
              <a:rPr lang="en-US" smtClean="0"/>
              <a:t>5</a:t>
            </a:fld>
            <a:endParaRPr lang="en-US"/>
          </a:p>
        </p:txBody>
      </p:sp>
    </p:spTree>
    <p:extLst>
      <p:ext uri="{BB962C8B-B14F-4D97-AF65-F5344CB8AC3E}">
        <p14:creationId xmlns:p14="http://schemas.microsoft.com/office/powerpoint/2010/main" val="399015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C84071-CA93-4A8F-8E7D-C1E4EDEA75B9}" type="slidenum">
              <a:rPr lang="en-US" smtClean="0"/>
              <a:t>6</a:t>
            </a:fld>
            <a:endParaRPr lang="en-US"/>
          </a:p>
        </p:txBody>
      </p:sp>
    </p:spTree>
    <p:extLst>
      <p:ext uri="{BB962C8B-B14F-4D97-AF65-F5344CB8AC3E}">
        <p14:creationId xmlns:p14="http://schemas.microsoft.com/office/powerpoint/2010/main" val="4243399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C84071-CA93-4A8F-8E7D-C1E4EDEA75B9}" type="slidenum">
              <a:rPr lang="en-US" smtClean="0"/>
              <a:t>7</a:t>
            </a:fld>
            <a:endParaRPr lang="en-US"/>
          </a:p>
        </p:txBody>
      </p:sp>
    </p:spTree>
    <p:extLst>
      <p:ext uri="{BB962C8B-B14F-4D97-AF65-F5344CB8AC3E}">
        <p14:creationId xmlns:p14="http://schemas.microsoft.com/office/powerpoint/2010/main" val="20586688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C84071-CA93-4A8F-8E7D-C1E4EDEA75B9}" type="slidenum">
              <a:rPr lang="en-US" smtClean="0"/>
              <a:t>8</a:t>
            </a:fld>
            <a:endParaRPr lang="en-US"/>
          </a:p>
        </p:txBody>
      </p:sp>
    </p:spTree>
    <p:extLst>
      <p:ext uri="{BB962C8B-B14F-4D97-AF65-F5344CB8AC3E}">
        <p14:creationId xmlns:p14="http://schemas.microsoft.com/office/powerpoint/2010/main" val="1575307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C84071-CA93-4A8F-8E7D-C1E4EDEA75B9}" type="slidenum">
              <a:rPr lang="en-US" smtClean="0"/>
              <a:t>9</a:t>
            </a:fld>
            <a:endParaRPr lang="en-US"/>
          </a:p>
        </p:txBody>
      </p:sp>
    </p:spTree>
    <p:extLst>
      <p:ext uri="{BB962C8B-B14F-4D97-AF65-F5344CB8AC3E}">
        <p14:creationId xmlns:p14="http://schemas.microsoft.com/office/powerpoint/2010/main" val="2472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7154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9E29E2-127A-49C4-8174-8ACF4045D32C}" type="slidenum">
              <a:rPr lang="en-US" smtClean="0"/>
              <a:pPr>
                <a:defRPr/>
              </a:pPr>
              <a:t>‹#›</a:t>
            </a:fld>
            <a:endParaRPr lang="en-US"/>
          </a:p>
        </p:txBody>
      </p:sp>
    </p:spTree>
    <p:extLst>
      <p:ext uri="{BB962C8B-B14F-4D97-AF65-F5344CB8AC3E}">
        <p14:creationId xmlns:p14="http://schemas.microsoft.com/office/powerpoint/2010/main" val="382328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0201034-B98B-4B1C-882D-2BEEDD0EDEE4}" type="slidenum">
              <a:rPr lang="en-US" smtClean="0"/>
              <a:pPr>
                <a:defRPr/>
              </a:pPr>
              <a:t>‹#›</a:t>
            </a:fld>
            <a:endParaRPr lang="en-US"/>
          </a:p>
        </p:txBody>
      </p:sp>
    </p:spTree>
    <p:extLst>
      <p:ext uri="{BB962C8B-B14F-4D97-AF65-F5344CB8AC3E}">
        <p14:creationId xmlns:p14="http://schemas.microsoft.com/office/powerpoint/2010/main" val="3307073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0ADF385-D8EB-4227-A6F1-24F55D505161}" type="slidenum">
              <a:rPr lang="en-US" smtClean="0"/>
              <a:pPr>
                <a:defRPr/>
              </a:pPr>
              <a:t>‹#›</a:t>
            </a:fld>
            <a:endParaRPr lang="en-US"/>
          </a:p>
        </p:txBody>
      </p:sp>
    </p:spTree>
    <p:extLst>
      <p:ext uri="{BB962C8B-B14F-4D97-AF65-F5344CB8AC3E}">
        <p14:creationId xmlns:p14="http://schemas.microsoft.com/office/powerpoint/2010/main" val="1060177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6"/>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E028519-50E0-4C8E-B21F-B5EF14D21BB6}" type="slidenum">
              <a:rPr lang="en-US" smtClean="0"/>
              <a:pPr>
                <a:defRPr/>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460271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A784831-63C9-45D6-ADE8-A4EFA745E5DB}" type="slidenum">
              <a:rPr lang="en-US" smtClean="0"/>
              <a:pPr>
                <a:defRPr/>
              </a:pPr>
              <a:t>‹#›</a:t>
            </a:fld>
            <a:endParaRPr lang="en-US"/>
          </a:p>
        </p:txBody>
      </p:sp>
    </p:spTree>
    <p:extLst>
      <p:ext uri="{BB962C8B-B14F-4D97-AF65-F5344CB8AC3E}">
        <p14:creationId xmlns:p14="http://schemas.microsoft.com/office/powerpoint/2010/main" val="132083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8C6618D-1FE3-4DF3-9F54-B41987A67CB3}" type="slidenum">
              <a:rPr lang="en-US" smtClean="0"/>
              <a:pPr>
                <a:defRPr/>
              </a:pPr>
              <a:t>‹#›</a:t>
            </a:fld>
            <a:endParaRPr lang="en-US"/>
          </a:p>
        </p:txBody>
      </p:sp>
      <p:cxnSp>
        <p:nvCxnSpPr>
          <p:cNvPr id="11" name="Straight Connector 10"/>
          <p:cNvCxnSpPr/>
          <p:nvPr/>
        </p:nvCxnSpPr>
        <p:spPr>
          <a:xfrm rot="5400000">
            <a:off x="2217817" y="4045824"/>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7225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BA64CC9-A3EC-42B6-A327-E4F89DB2F016}" type="slidenum">
              <a:rPr lang="en-US" smtClean="0"/>
              <a:pPr>
                <a:defRPr/>
              </a:pPr>
              <a:t>‹#›</a:t>
            </a:fld>
            <a:endParaRPr lang="en-US"/>
          </a:p>
        </p:txBody>
      </p:sp>
    </p:spTree>
    <p:extLst>
      <p:ext uri="{BB962C8B-B14F-4D97-AF65-F5344CB8AC3E}">
        <p14:creationId xmlns:p14="http://schemas.microsoft.com/office/powerpoint/2010/main" val="3014052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54116B6-E880-4E84-AF6B-5F28B24B74D2}" type="slidenum">
              <a:rPr lang="en-US" smtClean="0"/>
              <a:pPr>
                <a:defRPr/>
              </a:pPr>
              <a:t>‹#›</a:t>
            </a:fld>
            <a:endParaRPr lang="en-US"/>
          </a:p>
        </p:txBody>
      </p:sp>
    </p:spTree>
    <p:extLst>
      <p:ext uri="{BB962C8B-B14F-4D97-AF65-F5344CB8AC3E}">
        <p14:creationId xmlns:p14="http://schemas.microsoft.com/office/powerpoint/2010/main" val="317294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cxnSp>
        <p:nvCxnSpPr>
          <p:cNvPr id="9" name="Straight Connector 8"/>
          <p:cNvCxnSpPr/>
          <p:nvPr/>
        </p:nvCxnSpPr>
        <p:spPr>
          <a:xfrm rot="5400000">
            <a:off x="-13116" y="3580207"/>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6093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E9E1C37-34D7-4E13-A859-0596B954FA76}" type="slidenum">
              <a:rPr lang="en-US" smtClean="0"/>
              <a:pPr>
                <a:defRPr/>
              </a:pPr>
              <a:t>‹#›</a:t>
            </a:fld>
            <a:endParaRPr lang="en-US"/>
          </a:p>
        </p:txBody>
      </p:sp>
    </p:spTree>
    <p:extLst>
      <p:ext uri="{BB962C8B-B14F-4D97-AF65-F5344CB8AC3E}">
        <p14:creationId xmlns:p14="http://schemas.microsoft.com/office/powerpoint/2010/main" val="3984394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fontAlgn="base">
              <a:spcAft>
                <a:spcPct val="0"/>
              </a:spcAft>
              <a:defRPr/>
            </a:pPr>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fontAlgn="base">
              <a:spcAft>
                <a:spcPct val="0"/>
              </a:spcAft>
              <a:defRPr/>
            </a:pP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fontAlgn="base">
              <a:spcAft>
                <a:spcPct val="0"/>
              </a:spcAft>
              <a:defRPr/>
            </a:pPr>
            <a:fld id="{D8FB71A6-EAEC-43CB-BE1C-33747E270303}" type="slidenum">
              <a:rPr lang="en-US" smtClean="0">
                <a:ea typeface="ＭＳ Ｐゴシック" pitchFamily="34" charset="-128"/>
              </a:rPr>
              <a:pPr fontAlgn="base">
                <a:spcAft>
                  <a:spcPct val="0"/>
                </a:spcAft>
                <a:defRPr/>
              </a:pPr>
              <a:t>‹#›</a:t>
            </a:fld>
            <a:endParaRPr lang="en-US">
              <a:ea typeface="ＭＳ Ｐゴシック" pitchFamily="34" charset="-128"/>
            </a:endParaRPr>
          </a:p>
        </p:txBody>
      </p:sp>
    </p:spTree>
    <p:extLst>
      <p:ext uri="{BB962C8B-B14F-4D97-AF65-F5344CB8AC3E}">
        <p14:creationId xmlns:p14="http://schemas.microsoft.com/office/powerpoint/2010/main" val="2674701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2"/>
                </a:solidFill>
              </a:rPr>
              <a:t>INTRO TO Clinical Trials</a:t>
            </a:r>
            <a:endParaRPr lang="en-US" b="1" dirty="0">
              <a:solidFill>
                <a:schemeClr val="accent2"/>
              </a:solidFill>
            </a:endParaRPr>
          </a:p>
        </p:txBody>
      </p:sp>
      <p:sp>
        <p:nvSpPr>
          <p:cNvPr id="3" name="Subtitle 2"/>
          <p:cNvSpPr>
            <a:spLocks noGrp="1"/>
          </p:cNvSpPr>
          <p:nvPr>
            <p:ph type="subTitle" idx="1"/>
          </p:nvPr>
        </p:nvSpPr>
        <p:spPr/>
        <p:txBody>
          <a:bodyPr>
            <a:normAutofit/>
          </a:bodyPr>
          <a:lstStyle/>
          <a:p>
            <a:r>
              <a:rPr lang="en-US" dirty="0" err="1" smtClean="0"/>
              <a:t>Miara</a:t>
            </a:r>
            <a:r>
              <a:rPr lang="en-US" dirty="0" smtClean="0"/>
              <a:t> Jeffress, PhD</a:t>
            </a:r>
          </a:p>
          <a:p>
            <a:r>
              <a:rPr lang="en-US" dirty="0" smtClean="0"/>
              <a:t>National Center for Health Research</a:t>
            </a:r>
          </a:p>
          <a:p>
            <a:r>
              <a:rPr lang="en-US" dirty="0" smtClean="0"/>
              <a:t>October 14, 2016</a:t>
            </a:r>
            <a:endParaRPr lang="en-US" dirty="0"/>
          </a:p>
        </p:txBody>
      </p:sp>
    </p:spTree>
    <p:extLst>
      <p:ext uri="{BB962C8B-B14F-4D97-AF65-F5344CB8AC3E}">
        <p14:creationId xmlns:p14="http://schemas.microsoft.com/office/powerpoint/2010/main" val="650071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Controls (Comparisons)</a:t>
            </a:r>
            <a:endParaRPr lang="en-US" b="1" dirty="0"/>
          </a:p>
        </p:txBody>
      </p:sp>
      <p:sp>
        <p:nvSpPr>
          <p:cNvPr id="3" name="Content Placeholder 2"/>
          <p:cNvSpPr>
            <a:spLocks noGrp="1"/>
          </p:cNvSpPr>
          <p:nvPr>
            <p:ph idx="1"/>
          </p:nvPr>
        </p:nvSpPr>
        <p:spPr/>
        <p:txBody>
          <a:bodyPr>
            <a:normAutofit/>
          </a:bodyPr>
          <a:lstStyle/>
          <a:p>
            <a:r>
              <a:rPr lang="en-US" sz="3600" dirty="0" smtClean="0"/>
              <a:t>New drug compared to placebo (or device compared to a sham)</a:t>
            </a:r>
          </a:p>
          <a:p>
            <a:endParaRPr lang="en-US" sz="3600" dirty="0"/>
          </a:p>
          <a:p>
            <a:r>
              <a:rPr lang="en-US" sz="3600" dirty="0" smtClean="0"/>
              <a:t>New drug compared to an old drug</a:t>
            </a:r>
          </a:p>
          <a:p>
            <a:endParaRPr lang="en-US" sz="3600" dirty="0"/>
          </a:p>
          <a:p>
            <a:r>
              <a:rPr lang="en-US" sz="3600" dirty="0" smtClean="0"/>
              <a:t>New drug compared to historical controls</a:t>
            </a:r>
            <a:endParaRPr lang="en-US" sz="3600" dirty="0"/>
          </a:p>
        </p:txBody>
      </p:sp>
    </p:spTree>
    <p:extLst>
      <p:ext uri="{BB962C8B-B14F-4D97-AF65-F5344CB8AC3E}">
        <p14:creationId xmlns:p14="http://schemas.microsoft.com/office/powerpoint/2010/main" val="3768885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504D"/>
                </a:solidFill>
              </a:rPr>
              <a:t>How to set up a clinical trial</a:t>
            </a:r>
            <a:endParaRPr lang="en-US" b="1" dirty="0">
              <a:solidFill>
                <a:srgbClr val="C0504D"/>
              </a:solidFill>
            </a:endParaRPr>
          </a:p>
        </p:txBody>
      </p:sp>
      <p:sp>
        <p:nvSpPr>
          <p:cNvPr id="3" name="Content Placeholder 2"/>
          <p:cNvSpPr>
            <a:spLocks noGrp="1"/>
          </p:cNvSpPr>
          <p:nvPr>
            <p:ph idx="1"/>
          </p:nvPr>
        </p:nvSpPr>
        <p:spPr>
          <a:xfrm>
            <a:off x="457200" y="2162981"/>
            <a:ext cx="5290612" cy="3681230"/>
          </a:xfrm>
        </p:spPr>
        <p:txBody>
          <a:bodyPr>
            <a:normAutofit fontScale="70000" lnSpcReduction="20000"/>
          </a:bodyPr>
          <a:lstStyle/>
          <a:p>
            <a:endParaRPr lang="en-US" sz="3600" dirty="0"/>
          </a:p>
          <a:p>
            <a:r>
              <a:rPr lang="en-US" sz="3600" dirty="0">
                <a:solidFill>
                  <a:schemeClr val="bg1">
                    <a:lumMod val="75000"/>
                  </a:schemeClr>
                </a:solidFill>
              </a:rPr>
              <a:t>Decide on a control group and type of trial</a:t>
            </a:r>
          </a:p>
          <a:p>
            <a:pPr marL="0" indent="0">
              <a:buNone/>
            </a:pPr>
            <a:endParaRPr lang="en-US" sz="3600" dirty="0" smtClean="0">
              <a:solidFill>
                <a:srgbClr val="BFBFBF"/>
              </a:solidFill>
            </a:endParaRPr>
          </a:p>
          <a:p>
            <a:pPr marL="0" indent="0">
              <a:buNone/>
            </a:pPr>
            <a:endParaRPr lang="en-US" sz="3600" dirty="0" smtClean="0">
              <a:solidFill>
                <a:srgbClr val="BFBFBF"/>
              </a:solidFill>
            </a:endParaRPr>
          </a:p>
          <a:p>
            <a:r>
              <a:rPr lang="en-US" sz="3600" dirty="0"/>
              <a:t>Decide on outcomes (endpoints)</a:t>
            </a:r>
          </a:p>
          <a:p>
            <a:pPr marL="0" indent="0">
              <a:buNone/>
            </a:pPr>
            <a:endParaRPr lang="en-US" sz="3600" dirty="0" smtClean="0">
              <a:solidFill>
                <a:srgbClr val="BFBFBF"/>
              </a:solidFill>
            </a:endParaRPr>
          </a:p>
          <a:p>
            <a:r>
              <a:rPr lang="en-US" sz="3600" dirty="0" smtClean="0">
                <a:solidFill>
                  <a:srgbClr val="BFBFBF"/>
                </a:solidFill>
              </a:rPr>
              <a:t>Determine patient population and size of trial</a:t>
            </a:r>
          </a:p>
          <a:p>
            <a:endParaRPr lang="en-US" sz="3600" dirty="0" smtClean="0"/>
          </a:p>
          <a:p>
            <a:pPr marL="0" indent="0">
              <a:buNone/>
            </a:pPr>
            <a:endParaRPr lang="en-US" sz="3600" dirty="0" smtClean="0">
              <a:solidFill>
                <a:schemeClr val="bg1">
                  <a:lumMod val="75000"/>
                </a:schemeClr>
              </a:solidFill>
            </a:endParaRPr>
          </a:p>
          <a:p>
            <a:endParaRPr lang="en-US" dirty="0" smtClean="0"/>
          </a:p>
          <a:p>
            <a:endParaRPr lang="en-US" dirty="0"/>
          </a:p>
        </p:txBody>
      </p:sp>
      <p:pic>
        <p:nvPicPr>
          <p:cNvPr id="4" name="Picture 3" descr="clinical_trial_recruitmen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32015" y="2308851"/>
            <a:ext cx="2811767" cy="2272845"/>
          </a:xfrm>
          <a:prstGeom prst="rect">
            <a:avLst/>
          </a:prstGeom>
        </p:spPr>
      </p:pic>
    </p:spTree>
    <p:extLst>
      <p:ext uri="{BB962C8B-B14F-4D97-AF65-F5344CB8AC3E}">
        <p14:creationId xmlns:p14="http://schemas.microsoft.com/office/powerpoint/2010/main" val="35398097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78154659_X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2000" y="3520997"/>
            <a:ext cx="2475482" cy="2203179"/>
          </a:xfrm>
          <a:prstGeom prst="rect">
            <a:avLst/>
          </a:prstGeom>
        </p:spPr>
      </p:pic>
      <p:sp>
        <p:nvSpPr>
          <p:cNvPr id="2" name="Title 1"/>
          <p:cNvSpPr>
            <a:spLocks noGrp="1"/>
          </p:cNvSpPr>
          <p:nvPr>
            <p:ph type="title"/>
          </p:nvPr>
        </p:nvSpPr>
        <p:spPr/>
        <p:txBody>
          <a:bodyPr/>
          <a:lstStyle/>
          <a:p>
            <a:r>
              <a:rPr lang="en-US" b="1" dirty="0" smtClean="0"/>
              <a:t>Health Outcomes</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3600" dirty="0" smtClean="0"/>
              <a:t>Overall Survival</a:t>
            </a:r>
          </a:p>
          <a:p>
            <a:pPr>
              <a:buFont typeface="Wingdings" panose="05000000000000000000" pitchFamily="2" charset="2"/>
              <a:buChar char="Ø"/>
            </a:pPr>
            <a:endParaRPr lang="en-US" sz="3600" dirty="0" smtClean="0"/>
          </a:p>
          <a:p>
            <a:pPr>
              <a:buFont typeface="Wingdings" panose="05000000000000000000" pitchFamily="2" charset="2"/>
              <a:buChar char="Ø"/>
            </a:pPr>
            <a:r>
              <a:rPr lang="en-US" sz="3600" dirty="0" smtClean="0"/>
              <a:t>Better Health</a:t>
            </a:r>
          </a:p>
          <a:p>
            <a:pPr>
              <a:buFont typeface="Wingdings" panose="05000000000000000000" pitchFamily="2" charset="2"/>
              <a:buChar char="Ø"/>
            </a:pPr>
            <a:endParaRPr lang="en-US" sz="3600" dirty="0" smtClean="0"/>
          </a:p>
          <a:p>
            <a:pPr>
              <a:buFont typeface="Wingdings" panose="05000000000000000000" pitchFamily="2" charset="2"/>
              <a:buChar char="Ø"/>
            </a:pPr>
            <a:r>
              <a:rPr lang="en-US" sz="3600" dirty="0" smtClean="0"/>
              <a:t>Fewer Days in the hospital</a:t>
            </a:r>
          </a:p>
          <a:p>
            <a:pPr>
              <a:buFont typeface="Wingdings" panose="05000000000000000000" pitchFamily="2" charset="2"/>
              <a:buChar char="Ø"/>
            </a:pPr>
            <a:endParaRPr lang="en-US" sz="3600" dirty="0" smtClean="0"/>
          </a:p>
          <a:p>
            <a:pPr>
              <a:buFont typeface="Wingdings" panose="05000000000000000000" pitchFamily="2" charset="2"/>
              <a:buChar char="Ø"/>
            </a:pPr>
            <a:r>
              <a:rPr lang="en-US" sz="3600" dirty="0" smtClean="0"/>
              <a:t>Better Quality of Life</a:t>
            </a:r>
          </a:p>
          <a:p>
            <a:endParaRPr lang="en-US" sz="3600" dirty="0" smtClean="0"/>
          </a:p>
          <a:p>
            <a:pPr lvl="1"/>
            <a:endParaRPr lang="en-US" dirty="0"/>
          </a:p>
        </p:txBody>
      </p:sp>
    </p:spTree>
    <p:extLst>
      <p:ext uri="{BB962C8B-B14F-4D97-AF65-F5344CB8AC3E}">
        <p14:creationId xmlns:p14="http://schemas.microsoft.com/office/powerpoint/2010/main" val="33280456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78154659_X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2000" y="3520997"/>
            <a:ext cx="2475482" cy="2203179"/>
          </a:xfrm>
          <a:prstGeom prst="rect">
            <a:avLst/>
          </a:prstGeom>
        </p:spPr>
      </p:pic>
      <p:sp>
        <p:nvSpPr>
          <p:cNvPr id="2" name="Title 1"/>
          <p:cNvSpPr>
            <a:spLocks noGrp="1"/>
          </p:cNvSpPr>
          <p:nvPr>
            <p:ph type="title"/>
          </p:nvPr>
        </p:nvSpPr>
        <p:spPr/>
        <p:txBody>
          <a:bodyPr/>
          <a:lstStyle/>
          <a:p>
            <a:r>
              <a:rPr lang="en-US" b="1" dirty="0" smtClean="0"/>
              <a:t>“Surrogate” Health Outcomes</a:t>
            </a:r>
            <a:endParaRPr lang="en-US" b="1" dirty="0"/>
          </a:p>
        </p:txBody>
      </p:sp>
      <p:sp>
        <p:nvSpPr>
          <p:cNvPr id="3" name="Content Placeholder 2"/>
          <p:cNvSpPr>
            <a:spLocks noGrp="1"/>
          </p:cNvSpPr>
          <p:nvPr>
            <p:ph idx="1"/>
          </p:nvPr>
        </p:nvSpPr>
        <p:spPr/>
        <p:txBody>
          <a:bodyPr>
            <a:normAutofit/>
          </a:bodyPr>
          <a:lstStyle/>
          <a:p>
            <a:pPr lvl="2">
              <a:lnSpc>
                <a:spcPct val="90000"/>
              </a:lnSpc>
              <a:buFont typeface="Wingdings" panose="05000000000000000000" pitchFamily="2" charset="2"/>
              <a:buChar char="Ø"/>
            </a:pPr>
            <a:r>
              <a:rPr lang="en-US" altLang="en-US" sz="3600" dirty="0" smtClean="0">
                <a:ea typeface="ＭＳ Ｐゴシック" pitchFamily="34" charset="-128"/>
              </a:rPr>
              <a:t> cholesterol levels</a:t>
            </a:r>
          </a:p>
          <a:p>
            <a:pPr lvl="2">
              <a:lnSpc>
                <a:spcPct val="90000"/>
              </a:lnSpc>
              <a:buFont typeface="Wingdings" panose="05000000000000000000" pitchFamily="2" charset="2"/>
              <a:buChar char="Ø"/>
            </a:pPr>
            <a:endParaRPr lang="en-US" altLang="en-US" sz="3600" dirty="0" smtClean="0">
              <a:ea typeface="ＭＳ Ｐゴシック" pitchFamily="34" charset="-128"/>
            </a:endParaRPr>
          </a:p>
          <a:p>
            <a:pPr lvl="2">
              <a:lnSpc>
                <a:spcPct val="90000"/>
              </a:lnSpc>
              <a:buFont typeface="Wingdings" panose="05000000000000000000" pitchFamily="2" charset="2"/>
              <a:buChar char="Ø"/>
            </a:pPr>
            <a:r>
              <a:rPr lang="en-US" altLang="en-US" sz="3600" dirty="0" smtClean="0">
                <a:ea typeface="ＭＳ Ｐゴシック" pitchFamily="34" charset="-128"/>
              </a:rPr>
              <a:t> glucose levels</a:t>
            </a:r>
          </a:p>
          <a:p>
            <a:pPr lvl="2">
              <a:lnSpc>
                <a:spcPct val="90000"/>
              </a:lnSpc>
              <a:buFont typeface="Wingdings" panose="05000000000000000000" pitchFamily="2" charset="2"/>
              <a:buChar char="Ø"/>
            </a:pPr>
            <a:endParaRPr lang="en-US" altLang="en-US" sz="3600" dirty="0">
              <a:ea typeface="ＭＳ Ｐゴシック" pitchFamily="34" charset="-128"/>
            </a:endParaRPr>
          </a:p>
          <a:p>
            <a:pPr lvl="2">
              <a:lnSpc>
                <a:spcPct val="90000"/>
              </a:lnSpc>
              <a:buFont typeface="Wingdings" panose="05000000000000000000" pitchFamily="2" charset="2"/>
              <a:buChar char="Ø"/>
            </a:pPr>
            <a:r>
              <a:rPr lang="en-US" altLang="en-US" sz="3600" dirty="0" smtClean="0">
                <a:ea typeface="ＭＳ Ｐゴシック" pitchFamily="34" charset="-128"/>
              </a:rPr>
              <a:t> bacteria in a test </a:t>
            </a:r>
            <a:r>
              <a:rPr lang="en-US" altLang="en-US" sz="3600" dirty="0">
                <a:ea typeface="ＭＳ Ｐゴシック" pitchFamily="34" charset="-128"/>
              </a:rPr>
              <a:t>tube </a:t>
            </a:r>
            <a:endParaRPr lang="en-US" sz="3600" dirty="0" smtClean="0"/>
          </a:p>
          <a:p>
            <a:pPr lvl="2">
              <a:buFont typeface="Wingdings" panose="05000000000000000000" pitchFamily="2" charset="2"/>
              <a:buChar char="Ø"/>
            </a:pPr>
            <a:r>
              <a:rPr lang="en-US" sz="3600" dirty="0" smtClean="0"/>
              <a:t> tumor size or </a:t>
            </a:r>
          </a:p>
          <a:p>
            <a:pPr marL="548640" lvl="2" indent="0">
              <a:buNone/>
            </a:pPr>
            <a:r>
              <a:rPr lang="en-US" sz="3600" dirty="0" smtClean="0"/>
              <a:t>	“progression-free”  survival</a:t>
            </a:r>
          </a:p>
          <a:p>
            <a:pPr lvl="1"/>
            <a:endParaRPr lang="en-US" dirty="0"/>
          </a:p>
        </p:txBody>
      </p:sp>
    </p:spTree>
    <p:extLst>
      <p:ext uri="{BB962C8B-B14F-4D97-AF65-F5344CB8AC3E}">
        <p14:creationId xmlns:p14="http://schemas.microsoft.com/office/powerpoint/2010/main" val="40782781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solidFill>
                  <a:srgbClr val="C0504D"/>
                </a:solidFill>
                <a:ea typeface="ＭＳ Ｐゴシック" pitchFamily="34" charset="-128"/>
              </a:rPr>
              <a:t>What’s the Difference?</a:t>
            </a:r>
            <a:endParaRPr lang="en-US" dirty="0">
              <a:solidFill>
                <a:srgbClr val="C0504D"/>
              </a:solidFill>
            </a:endParaRPr>
          </a:p>
        </p:txBody>
      </p:sp>
      <p:sp>
        <p:nvSpPr>
          <p:cNvPr id="3" name="Content Placeholder 2"/>
          <p:cNvSpPr>
            <a:spLocks noGrp="1"/>
          </p:cNvSpPr>
          <p:nvPr>
            <p:ph idx="1"/>
          </p:nvPr>
        </p:nvSpPr>
        <p:spPr>
          <a:xfrm>
            <a:off x="457200" y="1818218"/>
            <a:ext cx="8229600" cy="4658782"/>
          </a:xfrm>
        </p:spPr>
        <p:txBody>
          <a:bodyPr/>
          <a:lstStyle/>
          <a:p>
            <a:pPr>
              <a:lnSpc>
                <a:spcPct val="90000"/>
              </a:lnSpc>
            </a:pPr>
            <a:r>
              <a:rPr lang="en-US" altLang="en-US" sz="3200" b="1" dirty="0">
                <a:ea typeface="ＭＳ Ｐゴシック" pitchFamily="34" charset="-128"/>
              </a:rPr>
              <a:t> A drug can </a:t>
            </a:r>
            <a:r>
              <a:rPr lang="en-US" altLang="en-US" sz="3200" b="1" dirty="0" smtClean="0">
                <a:ea typeface="ＭＳ Ｐゴシック" pitchFamily="34" charset="-128"/>
              </a:rPr>
              <a:t>lower cholesterol </a:t>
            </a:r>
            <a:r>
              <a:rPr lang="en-US" altLang="en-US" sz="3200" b="1" dirty="0">
                <a:ea typeface="ＭＳ Ｐゴシック" pitchFamily="34" charset="-128"/>
              </a:rPr>
              <a:t>but not help a patient live longer</a:t>
            </a:r>
          </a:p>
          <a:p>
            <a:pPr>
              <a:lnSpc>
                <a:spcPct val="90000"/>
              </a:lnSpc>
              <a:buNone/>
            </a:pPr>
            <a:endParaRPr lang="en-US" altLang="en-US" sz="3200" b="1" dirty="0">
              <a:ea typeface="ＭＳ Ｐゴシック" pitchFamily="34" charset="-128"/>
            </a:endParaRPr>
          </a:p>
          <a:p>
            <a:pPr>
              <a:lnSpc>
                <a:spcPct val="90000"/>
              </a:lnSpc>
            </a:pPr>
            <a:r>
              <a:rPr lang="en-US" altLang="en-US" sz="3200" b="1" dirty="0">
                <a:ea typeface="ＭＳ Ｐゴシック" pitchFamily="34" charset="-128"/>
              </a:rPr>
              <a:t>Chemo can kill cancer cells and also make a patient’s life miserable</a:t>
            </a:r>
          </a:p>
          <a:p>
            <a:pPr>
              <a:lnSpc>
                <a:spcPct val="90000"/>
              </a:lnSpc>
            </a:pPr>
            <a:endParaRPr lang="en-US" altLang="en-US" sz="3200" b="1" dirty="0">
              <a:ea typeface="ＭＳ Ｐゴシック" pitchFamily="34" charset="-128"/>
            </a:endParaRPr>
          </a:p>
          <a:p>
            <a:pPr>
              <a:lnSpc>
                <a:spcPct val="90000"/>
              </a:lnSpc>
            </a:pPr>
            <a:r>
              <a:rPr lang="en-US" altLang="en-US" sz="3200" b="1" dirty="0">
                <a:ea typeface="ＭＳ Ｐゴシック" pitchFamily="34" charset="-128"/>
              </a:rPr>
              <a:t>KEY QUESTION: </a:t>
            </a:r>
            <a:endParaRPr lang="en-US" altLang="en-US" sz="3200" b="1" dirty="0" smtClean="0">
              <a:ea typeface="ＭＳ Ｐゴシック" pitchFamily="34" charset="-128"/>
            </a:endParaRPr>
          </a:p>
          <a:p>
            <a:pPr marL="0" indent="0">
              <a:lnSpc>
                <a:spcPct val="90000"/>
              </a:lnSpc>
              <a:buNone/>
            </a:pPr>
            <a:r>
              <a:rPr lang="en-US" altLang="en-US" sz="3200" b="1" dirty="0" smtClean="0">
                <a:ea typeface="ＭＳ Ｐゴシック" pitchFamily="34" charset="-128"/>
              </a:rPr>
              <a:t>How </a:t>
            </a:r>
            <a:r>
              <a:rPr lang="en-US" altLang="en-US" sz="3200" b="1" dirty="0">
                <a:ea typeface="ＭＳ Ｐゴシック" pitchFamily="34" charset="-128"/>
              </a:rPr>
              <a:t>sure are you that the biomarker = health?</a:t>
            </a:r>
          </a:p>
          <a:p>
            <a:endParaRPr lang="en-US" dirty="0"/>
          </a:p>
        </p:txBody>
      </p:sp>
    </p:spTree>
    <p:extLst>
      <p:ext uri="{BB962C8B-B14F-4D97-AF65-F5344CB8AC3E}">
        <p14:creationId xmlns:p14="http://schemas.microsoft.com/office/powerpoint/2010/main" val="25782663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2" y="228602"/>
            <a:ext cx="6674007" cy="707886"/>
          </a:xfrm>
          <a:prstGeom prst="rect">
            <a:avLst/>
          </a:prstGeom>
          <a:noFill/>
        </p:spPr>
        <p:txBody>
          <a:bodyPr wrap="none">
            <a:spAutoFit/>
          </a:bodyPr>
          <a:lstStyle/>
          <a:p>
            <a:pPr fontAlgn="base">
              <a:spcBef>
                <a:spcPct val="20000"/>
              </a:spcBef>
              <a:spcAft>
                <a:spcPct val="0"/>
              </a:spcAft>
              <a:buClr>
                <a:srgbClr val="99CCFF"/>
              </a:buClr>
              <a:buSzPct val="80000"/>
              <a:buFont typeface="Wingdings" pitchFamily="2" charset="2"/>
              <a:buNone/>
              <a:defRPr/>
            </a:pPr>
            <a:r>
              <a:rPr lang="en-US" sz="4000" b="1" dirty="0">
                <a:solidFill>
                  <a:srgbClr val="C0504D"/>
                </a:solidFill>
                <a:effectLst>
                  <a:outerShdw blurRad="38100" dist="38100" dir="2700000" algn="tl">
                    <a:srgbClr val="000000">
                      <a:alpha val="43137"/>
                    </a:srgbClr>
                  </a:outerShdw>
                </a:effectLst>
                <a:ea typeface="ＭＳ Ｐゴシック" pitchFamily="34" charset="-128"/>
              </a:rPr>
              <a:t>Did </a:t>
            </a:r>
            <a:r>
              <a:rPr lang="en-US" sz="4000" b="1" dirty="0" err="1">
                <a:solidFill>
                  <a:srgbClr val="C0504D"/>
                </a:solidFill>
                <a:effectLst>
                  <a:outerShdw blurRad="38100" dist="38100" dir="2700000" algn="tl">
                    <a:srgbClr val="000000">
                      <a:alpha val="43137"/>
                    </a:srgbClr>
                  </a:outerShdw>
                </a:effectLst>
                <a:ea typeface="ＭＳ Ｐゴシック" pitchFamily="34" charset="-128"/>
              </a:rPr>
              <a:t>Avastin</a:t>
            </a:r>
            <a:r>
              <a:rPr lang="en-US" sz="4000" b="1" dirty="0">
                <a:solidFill>
                  <a:srgbClr val="C0504D"/>
                </a:solidFill>
                <a:effectLst>
                  <a:outerShdw blurRad="38100" dist="38100" dir="2700000" algn="tl">
                    <a:srgbClr val="000000">
                      <a:alpha val="43137"/>
                    </a:srgbClr>
                  </a:outerShdw>
                </a:effectLst>
                <a:ea typeface="ＭＳ Ｐゴシック" pitchFamily="34" charset="-128"/>
              </a:rPr>
              <a:t> actually work?</a:t>
            </a:r>
          </a:p>
        </p:txBody>
      </p:sp>
      <p:graphicFrame>
        <p:nvGraphicFramePr>
          <p:cNvPr id="7" name="Table 6"/>
          <p:cNvGraphicFramePr>
            <a:graphicFrameLocks noGrp="1"/>
          </p:cNvGraphicFramePr>
          <p:nvPr>
            <p:extLst>
              <p:ext uri="{D42A27DB-BD31-4B8C-83A1-F6EECF244321}">
                <p14:modId xmlns:p14="http://schemas.microsoft.com/office/powerpoint/2010/main" val="1393849948"/>
              </p:ext>
            </p:extLst>
          </p:nvPr>
        </p:nvGraphicFramePr>
        <p:xfrm>
          <a:off x="1512095" y="1600206"/>
          <a:ext cx="6096000" cy="3856113"/>
        </p:xfrm>
        <a:graphic>
          <a:graphicData uri="http://schemas.openxmlformats.org/drawingml/2006/table">
            <a:tbl>
              <a:tblPr/>
              <a:tblGrid>
                <a:gridCol w="2032397"/>
                <a:gridCol w="2031206"/>
                <a:gridCol w="2032397"/>
              </a:tblGrid>
              <a:tr h="1234663">
                <a:tc>
                  <a:txBody>
                    <a:bodyPr/>
                    <a:lstStyle>
                      <a:lvl1pPr defTabSz="45720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ea typeface="ＭＳ Ｐゴシック" panose="020B0600070205080204" pitchFamily="34" charset="-128"/>
                        </a:defRPr>
                      </a:lvl1pPr>
                      <a:lvl2pPr marL="742950" indent="-285750" defTabSz="45720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a:spcBef>
                          <a:spcPct val="20000"/>
                        </a:spcBef>
                        <a:buClr>
                          <a:schemeClr val="accent2"/>
                        </a:buClr>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defTabSz="457200">
                        <a:spcBef>
                          <a:spcPct val="20000"/>
                        </a:spcBef>
                        <a:buClr>
                          <a:schemeClr val="hlink"/>
                        </a:buClr>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endParaRPr>
                    </a:p>
                  </a:txBody>
                  <a:tcPr marL="68580" marR="68580"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Chemo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Placebo</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5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L="68580" marR="68580"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rPr>
                        <a:t>Chemo + Avastin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5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endParaRPr>
                    </a:p>
                  </a:txBody>
                  <a:tcPr marL="68580" marR="68580"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1432818">
                <a:tc>
                  <a:txBody>
                    <a:bodyPr/>
                    <a:lstStyle>
                      <a:lvl1pPr defTabSz="45720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ea typeface="ＭＳ Ｐゴシック" panose="020B0600070205080204" pitchFamily="34" charset="-128"/>
                        </a:defRPr>
                      </a:lvl1pPr>
                      <a:lvl2pPr marL="742950" indent="-285750" defTabSz="45720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a:spcBef>
                          <a:spcPct val="20000"/>
                        </a:spcBef>
                        <a:buClr>
                          <a:schemeClr val="accent2"/>
                        </a:buClr>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defTabSz="457200">
                        <a:spcBef>
                          <a:spcPct val="20000"/>
                        </a:spcBef>
                        <a:buClr>
                          <a:schemeClr val="hlink"/>
                        </a:buClr>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rPr>
                        <a:t>Progression-free</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rPr>
                        <a:t>Survival</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endParaRPr>
                    </a:p>
                  </a:txBody>
                  <a:tcPr marL="68580" marR="68580"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lvl1pPr>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rPr>
                        <a:t>7.8 months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endParaRPr>
                    </a:p>
                  </a:txBody>
                  <a:tcPr marL="68580" marR="68580"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lvl1pPr>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hlink"/>
                        </a:buClr>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rPr>
                        <a:t>8.8 months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endParaRPr>
                    </a:p>
                  </a:txBody>
                  <a:tcPr marL="68580" marR="68580"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r>
              <a:tr h="853594">
                <a:tc>
                  <a:txBody>
                    <a:bodyPr/>
                    <a:lstStyle>
                      <a:lvl1pPr defTabSz="45720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ea typeface="ＭＳ Ｐゴシック" panose="020B0600070205080204" pitchFamily="34" charset="-128"/>
                        </a:defRPr>
                      </a:lvl1pPr>
                      <a:lvl2pPr marL="742950" indent="-285750" defTabSz="45720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a:spcBef>
                          <a:spcPct val="20000"/>
                        </a:spcBef>
                        <a:buClr>
                          <a:schemeClr val="accent2"/>
                        </a:buClr>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defTabSz="457200">
                        <a:spcBef>
                          <a:spcPct val="20000"/>
                        </a:spcBef>
                        <a:buClr>
                          <a:schemeClr val="hlink"/>
                        </a:buClr>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rPr>
                        <a:t> p-value</a:t>
                      </a:r>
                    </a:p>
                  </a:txBody>
                  <a:tcPr marL="68580" marR="68580"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tc>
                  <a:txBody>
                    <a:bodyPr/>
                    <a:lstStyle>
                      <a:lvl1pPr defTabSz="45720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ea typeface="ＭＳ Ｐゴシック" panose="020B0600070205080204" pitchFamily="34" charset="-128"/>
                        </a:defRPr>
                      </a:lvl1pPr>
                      <a:lvl2pPr marL="742950" indent="-285750" defTabSz="45720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a:spcBef>
                          <a:spcPct val="20000"/>
                        </a:spcBef>
                        <a:buClr>
                          <a:schemeClr val="accent2"/>
                        </a:buClr>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defTabSz="457200">
                        <a:spcBef>
                          <a:spcPct val="20000"/>
                        </a:spcBef>
                        <a:buClr>
                          <a:schemeClr val="hlink"/>
                        </a:buClr>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rPr>
                        <a:t>Highly significant 	</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endParaRPr>
                    </a:p>
                  </a:txBody>
                  <a:tcPr marL="68580" marR="68580" marT="45728" marB="45728"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tc>
                  <a:txBody>
                    <a:bodyPr/>
                    <a:lstStyle>
                      <a:lvl1pPr defTabSz="457200">
                        <a:spcBef>
                          <a:spcPct val="20000"/>
                        </a:spcBef>
                        <a:buClr>
                          <a:schemeClr val="hlink"/>
                        </a:buClr>
                        <a:buSzPct val="80000"/>
                        <a:buFont typeface="Wingdings" panose="05000000000000000000" pitchFamily="2" charset="2"/>
                        <a:defRPr sz="2800">
                          <a:solidFill>
                            <a:schemeClr val="tx1"/>
                          </a:solidFill>
                          <a:latin typeface="Arial" panose="020B0604020202020204" pitchFamily="34" charset="0"/>
                          <a:ea typeface="ＭＳ Ｐゴシック" panose="020B0600070205080204" pitchFamily="34" charset="-128"/>
                        </a:defRPr>
                      </a:lvl1pPr>
                      <a:lvl2pPr marL="742950" indent="-285750" defTabSz="457200">
                        <a:spcBef>
                          <a:spcPct val="20000"/>
                        </a:spcBef>
                        <a:buClr>
                          <a:schemeClr val="tx2"/>
                        </a:buClr>
                        <a:buSzPct val="50000"/>
                        <a:buFont typeface="Wingdings" panose="05000000000000000000" pitchFamily="2" charset="2"/>
                        <a:defRPr sz="2400">
                          <a:solidFill>
                            <a:schemeClr val="tx1"/>
                          </a:solidFill>
                          <a:latin typeface="Arial" panose="020B0604020202020204" pitchFamily="34" charset="0"/>
                          <a:ea typeface="ＭＳ Ｐゴシック" panose="020B0600070205080204" pitchFamily="34" charset="-128"/>
                        </a:defRPr>
                      </a:lvl2pPr>
                      <a:lvl3pPr marL="1143000" indent="-228600" defTabSz="457200">
                        <a:spcBef>
                          <a:spcPct val="20000"/>
                        </a:spcBef>
                        <a:buClr>
                          <a:schemeClr val="accent2"/>
                        </a:buClr>
                        <a:defRPr sz="2000">
                          <a:solidFill>
                            <a:schemeClr val="tx1"/>
                          </a:solidFill>
                          <a:latin typeface="Arial" panose="020B0604020202020204" pitchFamily="34" charset="0"/>
                          <a:ea typeface="ＭＳ Ｐゴシック" panose="020B0600070205080204" pitchFamily="34" charset="-128"/>
                        </a:defRPr>
                      </a:lvl3pPr>
                      <a:lvl4pPr marL="1600200" indent="-228600" defTabSz="457200">
                        <a:spcBef>
                          <a:spcPct val="20000"/>
                        </a:spcBef>
                        <a:buClr>
                          <a:schemeClr val="folHlink"/>
                        </a:buClr>
                        <a:buSzPct val="50000"/>
                        <a:buFont typeface="Wingdings" panose="05000000000000000000" pitchFamily="2" charset="2"/>
                        <a:defRPr>
                          <a:solidFill>
                            <a:schemeClr val="tx1"/>
                          </a:solidFill>
                          <a:latin typeface="Arial" panose="020B0604020202020204" pitchFamily="34" charset="0"/>
                          <a:ea typeface="ＭＳ Ｐゴシック" panose="020B0600070205080204" pitchFamily="34" charset="-128"/>
                        </a:defRPr>
                      </a:lvl4pPr>
                      <a:lvl5pPr marL="2057400" indent="-228600" defTabSz="457200">
                        <a:spcBef>
                          <a:spcPct val="20000"/>
                        </a:spcBef>
                        <a:buClr>
                          <a:schemeClr val="hlink"/>
                        </a:buClr>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Clr>
                          <a:schemeClr val="hlink"/>
                        </a:buClr>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US" sz="2200" b="0" i="0" u="none" strike="noStrike" kern="1200" baseline="0" dirty="0" smtClean="0">
                          <a:solidFill>
                            <a:schemeClr val="tx1"/>
                          </a:solidFill>
                          <a:latin typeface="Arial" panose="020B0604020202020204" pitchFamily="34" charset="0"/>
                          <a:ea typeface="ＭＳ Ｐゴシック" panose="020B0600070205080204" pitchFamily="34" charset="-128"/>
                          <a:cs typeface="+mn-cs"/>
                        </a:rPr>
                        <a:t>0.0003</a:t>
                      </a:r>
                      <a:r>
                        <a:rPr lang="en-US" sz="2800" b="0" i="0" u="none" strike="noStrike" kern="1200" baseline="0" dirty="0" smtClean="0">
                          <a:solidFill>
                            <a:schemeClr val="tx1"/>
                          </a:solidFill>
                          <a:latin typeface="Arial" panose="020B0604020202020204" pitchFamily="34" charset="0"/>
                          <a:ea typeface="ＭＳ Ｐゴシック" panose="020B0600070205080204" pitchFamily="34" charset="-128"/>
                          <a:cs typeface="+mn-cs"/>
                        </a:rPr>
                        <a:t>	</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Arial" panose="020B0604020202020204" pitchFamily="34" charset="0"/>
                        <a:ea typeface="ＭＳ Ｐゴシック" panose="020B0600070205080204" pitchFamily="34" charset="-128"/>
                      </a:endParaRPr>
                    </a:p>
                  </a:txBody>
                  <a:tcPr marL="68580" marR="68580" marT="45728" marB="45728"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tr>
            </a:tbl>
          </a:graphicData>
        </a:graphic>
      </p:graphicFrame>
    </p:spTree>
    <p:extLst>
      <p:ext uri="{BB962C8B-B14F-4D97-AF65-F5344CB8AC3E}">
        <p14:creationId xmlns:p14="http://schemas.microsoft.com/office/powerpoint/2010/main" val="21412403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2" y="228602"/>
            <a:ext cx="6674007" cy="707886"/>
          </a:xfrm>
          <a:prstGeom prst="rect">
            <a:avLst/>
          </a:prstGeom>
          <a:noFill/>
        </p:spPr>
        <p:txBody>
          <a:bodyPr wrap="none">
            <a:spAutoFit/>
          </a:bodyPr>
          <a:lstStyle/>
          <a:p>
            <a:pPr fontAlgn="base">
              <a:spcBef>
                <a:spcPct val="20000"/>
              </a:spcBef>
              <a:spcAft>
                <a:spcPct val="0"/>
              </a:spcAft>
              <a:buClr>
                <a:srgbClr val="99CCFF"/>
              </a:buClr>
              <a:buSzPct val="80000"/>
              <a:buFont typeface="Wingdings" pitchFamily="2" charset="2"/>
              <a:buNone/>
              <a:defRPr/>
            </a:pPr>
            <a:r>
              <a:rPr lang="en-US" sz="4000" b="1" dirty="0">
                <a:solidFill>
                  <a:srgbClr val="C0504D"/>
                </a:solidFill>
                <a:effectLst>
                  <a:outerShdw blurRad="38100" dist="38100" dir="2700000" algn="tl">
                    <a:srgbClr val="000000">
                      <a:alpha val="43137"/>
                    </a:srgbClr>
                  </a:outerShdw>
                </a:effectLst>
                <a:ea typeface="ＭＳ Ｐゴシック" pitchFamily="34" charset="-128"/>
              </a:rPr>
              <a:t>Did </a:t>
            </a:r>
            <a:r>
              <a:rPr lang="en-US" sz="4000" b="1" dirty="0" err="1">
                <a:solidFill>
                  <a:srgbClr val="C0504D"/>
                </a:solidFill>
                <a:effectLst>
                  <a:outerShdw blurRad="38100" dist="38100" dir="2700000" algn="tl">
                    <a:srgbClr val="000000">
                      <a:alpha val="43137"/>
                    </a:srgbClr>
                  </a:outerShdw>
                </a:effectLst>
                <a:ea typeface="ＭＳ Ｐゴシック" pitchFamily="34" charset="-128"/>
              </a:rPr>
              <a:t>Avastin</a:t>
            </a:r>
            <a:r>
              <a:rPr lang="en-US" sz="4000" b="1" dirty="0">
                <a:solidFill>
                  <a:srgbClr val="C0504D"/>
                </a:solidFill>
                <a:effectLst>
                  <a:outerShdw blurRad="38100" dist="38100" dir="2700000" algn="tl">
                    <a:srgbClr val="000000">
                      <a:alpha val="43137"/>
                    </a:srgbClr>
                  </a:outerShdw>
                </a:effectLst>
                <a:ea typeface="ＭＳ Ｐゴシック" pitchFamily="34" charset="-128"/>
              </a:rPr>
              <a:t> actually work?</a:t>
            </a:r>
          </a:p>
        </p:txBody>
      </p:sp>
      <p:graphicFrame>
        <p:nvGraphicFramePr>
          <p:cNvPr id="8" name="Table 7"/>
          <p:cNvGraphicFramePr>
            <a:graphicFrameLocks noGrp="1"/>
          </p:cNvGraphicFramePr>
          <p:nvPr>
            <p:extLst>
              <p:ext uri="{D42A27DB-BD31-4B8C-83A1-F6EECF244321}">
                <p14:modId xmlns:p14="http://schemas.microsoft.com/office/powerpoint/2010/main" val="2451179534"/>
              </p:ext>
            </p:extLst>
          </p:nvPr>
        </p:nvGraphicFramePr>
        <p:xfrm>
          <a:off x="1512095" y="1600200"/>
          <a:ext cx="6096000" cy="3368040"/>
        </p:xfrm>
        <a:graphic>
          <a:graphicData uri="http://schemas.openxmlformats.org/drawingml/2006/table">
            <a:tbl>
              <a:tblPr/>
              <a:tblGrid>
                <a:gridCol w="2032397"/>
                <a:gridCol w="2031206"/>
                <a:gridCol w="2032397"/>
              </a:tblGrid>
              <a:tr h="582613">
                <a:tc>
                  <a:txBody>
                    <a:bodyPr/>
                    <a:lstStyle>
                      <a:lvl1pPr defTabSz="457200">
                        <a:spcBef>
                          <a:spcPct val="20000"/>
                        </a:spcBef>
                        <a:buClr>
                          <a:schemeClr val="hlink"/>
                        </a:buClr>
                        <a:buSzPct val="80000"/>
                        <a:buFont typeface="Wingdings" pitchFamily="2" charset="2"/>
                        <a:defRPr sz="2800">
                          <a:solidFill>
                            <a:schemeClr val="tx1"/>
                          </a:solidFill>
                          <a:latin typeface="Arial" charset="0"/>
                          <a:ea typeface="ＭＳ Ｐゴシック" pitchFamily="34" charset="-128"/>
                        </a:defRPr>
                      </a:lvl1pPr>
                      <a:lvl2pPr marL="742950" indent="-285750" defTabSz="457200">
                        <a:spcBef>
                          <a:spcPct val="20000"/>
                        </a:spcBef>
                        <a:buClr>
                          <a:schemeClr val="tx2"/>
                        </a:buClr>
                        <a:buSzPct val="50000"/>
                        <a:buFont typeface="Wingdings" pitchFamily="2" charset="2"/>
                        <a:defRPr sz="2400">
                          <a:solidFill>
                            <a:schemeClr val="tx1"/>
                          </a:solidFill>
                          <a:latin typeface="Arial" charset="0"/>
                          <a:ea typeface="ＭＳ Ｐゴシック" pitchFamily="34" charset="-128"/>
                        </a:defRPr>
                      </a:lvl2pPr>
                      <a:lvl3pPr marL="1143000" indent="-228600" defTabSz="457200">
                        <a:spcBef>
                          <a:spcPct val="20000"/>
                        </a:spcBef>
                        <a:buClr>
                          <a:schemeClr val="accent2"/>
                        </a:buClr>
                        <a:defRPr sz="2000">
                          <a:solidFill>
                            <a:schemeClr val="tx1"/>
                          </a:solidFill>
                          <a:latin typeface="Arial" charset="0"/>
                          <a:ea typeface="ＭＳ Ｐゴシック" pitchFamily="34" charset="-128"/>
                        </a:defRPr>
                      </a:lvl3pPr>
                      <a:lvl4pPr marL="1600200" indent="-228600" defTabSz="457200">
                        <a:spcBef>
                          <a:spcPct val="20000"/>
                        </a:spcBef>
                        <a:buClr>
                          <a:schemeClr val="folHlink"/>
                        </a:buClr>
                        <a:buSzPct val="50000"/>
                        <a:buFont typeface="Wingdings" pitchFamily="2" charset="2"/>
                        <a:defRPr>
                          <a:solidFill>
                            <a:schemeClr val="tx1"/>
                          </a:solidFill>
                          <a:latin typeface="Arial" charset="0"/>
                          <a:ea typeface="ＭＳ Ｐゴシック" pitchFamily="34" charset="-128"/>
                        </a:defRPr>
                      </a:lvl4pPr>
                      <a:lvl5pPr marL="2057400" indent="-228600" defTabSz="457200">
                        <a:spcBef>
                          <a:spcPct val="20000"/>
                        </a:spcBef>
                        <a:buClr>
                          <a:schemeClr val="hlink"/>
                        </a:buClr>
                        <a:defRPr>
                          <a:solidFill>
                            <a:schemeClr val="tx1"/>
                          </a:solidFill>
                          <a:latin typeface="Arial" charset="0"/>
                          <a:ea typeface="ＭＳ Ｐゴシック" pitchFamily="34" charset="-128"/>
                        </a:defRPr>
                      </a:lvl5pPr>
                      <a:lvl6pPr marL="25146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6pPr>
                      <a:lvl7pPr marL="29718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7pPr>
                      <a:lvl8pPr marL="34290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8pPr>
                      <a:lvl9pPr marL="38862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chemeClr val="tx1"/>
                        </a:solidFill>
                        <a:effectLst/>
                        <a:latin typeface="Arial" charset="0"/>
                        <a:ea typeface="ＭＳ Ｐゴシック" pitchFamily="34" charset="-128"/>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ea typeface="ＭＳ Ｐゴシック" pitchFamily="34" charset="-128"/>
                        </a:defRPr>
                      </a:lvl1pPr>
                      <a:lvl2pPr marL="742950" indent="-285750">
                        <a:spcBef>
                          <a:spcPct val="20000"/>
                        </a:spcBef>
                        <a:buClr>
                          <a:schemeClr val="tx2"/>
                        </a:buClr>
                        <a:buSzPct val="50000"/>
                        <a:buFont typeface="Wingdings" pitchFamily="2" charset="2"/>
                        <a:defRPr sz="2400">
                          <a:solidFill>
                            <a:schemeClr val="tx1"/>
                          </a:solidFill>
                          <a:latin typeface="Arial" charset="0"/>
                          <a:ea typeface="ＭＳ Ｐゴシック" pitchFamily="34" charset="-128"/>
                        </a:defRPr>
                      </a:lvl2pPr>
                      <a:lvl3pPr marL="1143000" indent="-228600">
                        <a:spcBef>
                          <a:spcPct val="20000"/>
                        </a:spcBef>
                        <a:buClr>
                          <a:schemeClr val="accent2"/>
                        </a:buClr>
                        <a:defRPr sz="2000">
                          <a:solidFill>
                            <a:schemeClr val="tx1"/>
                          </a:solidFill>
                          <a:latin typeface="Arial" charset="0"/>
                          <a:ea typeface="ＭＳ Ｐゴシック" pitchFamily="34" charset="-128"/>
                        </a:defRPr>
                      </a:lvl3pPr>
                      <a:lvl4pPr marL="1600200" indent="-228600">
                        <a:spcBef>
                          <a:spcPct val="20000"/>
                        </a:spcBef>
                        <a:buClr>
                          <a:schemeClr val="folHlink"/>
                        </a:buClr>
                        <a:buSzPct val="50000"/>
                        <a:buFont typeface="Wingdings" pitchFamily="2" charset="2"/>
                        <a:defRPr>
                          <a:solidFill>
                            <a:schemeClr val="tx1"/>
                          </a:solidFill>
                          <a:latin typeface="Arial" charset="0"/>
                          <a:ea typeface="ＭＳ Ｐゴシック" pitchFamily="34" charset="-128"/>
                        </a:defRPr>
                      </a:lvl4pPr>
                      <a:lvl5pPr marL="2057400" indent="-228600">
                        <a:spcBef>
                          <a:spcPct val="20000"/>
                        </a:spcBef>
                        <a:buClr>
                          <a:schemeClr val="hlink"/>
                        </a:buCl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cap="none" normalizeH="0" baseline="0" dirty="0" smtClean="0">
                          <a:ln>
                            <a:noFill/>
                          </a:ln>
                          <a:solidFill>
                            <a:schemeClr val="tx1"/>
                          </a:solidFill>
                          <a:effectLst/>
                          <a:latin typeface="Arial" charset="0"/>
                          <a:ea typeface="ＭＳ Ｐゴシック" pitchFamily="34" charset="-128"/>
                        </a:rPr>
                        <a:t>Chemo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cap="none" normalizeH="0" baseline="0" dirty="0" smtClean="0">
                          <a:ln>
                            <a:noFill/>
                          </a:ln>
                          <a:solidFill>
                            <a:schemeClr val="tx1"/>
                          </a:solidFill>
                          <a:effectLst/>
                          <a:latin typeface="Arial" charset="0"/>
                          <a:ea typeface="ＭＳ Ｐゴシック" pitchFamily="34" charset="-128"/>
                        </a:rPr>
                        <a:t>Placebo</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500" b="1" i="0" u="none" strike="noStrike" cap="none" normalizeH="0" baseline="0" dirty="0" smtClean="0">
                        <a:ln>
                          <a:noFill/>
                        </a:ln>
                        <a:solidFill>
                          <a:schemeClr val="tx1"/>
                        </a:solidFill>
                        <a:effectLst/>
                        <a:latin typeface="Arial" charset="0"/>
                        <a:ea typeface="ＭＳ Ｐゴシック" pitchFamily="34" charset="-128"/>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ea typeface="ＭＳ Ｐゴシック" pitchFamily="34" charset="-128"/>
                        </a:defRPr>
                      </a:lvl1pPr>
                      <a:lvl2pPr marL="742950" indent="-285750">
                        <a:spcBef>
                          <a:spcPct val="20000"/>
                        </a:spcBef>
                        <a:buClr>
                          <a:schemeClr val="tx2"/>
                        </a:buClr>
                        <a:buSzPct val="50000"/>
                        <a:buFont typeface="Wingdings" pitchFamily="2" charset="2"/>
                        <a:defRPr sz="2400">
                          <a:solidFill>
                            <a:schemeClr val="tx1"/>
                          </a:solidFill>
                          <a:latin typeface="Arial" charset="0"/>
                          <a:ea typeface="ＭＳ Ｐゴシック" pitchFamily="34" charset="-128"/>
                        </a:defRPr>
                      </a:lvl2pPr>
                      <a:lvl3pPr marL="1143000" indent="-228600">
                        <a:spcBef>
                          <a:spcPct val="20000"/>
                        </a:spcBef>
                        <a:buClr>
                          <a:schemeClr val="accent2"/>
                        </a:buClr>
                        <a:defRPr sz="2000">
                          <a:solidFill>
                            <a:schemeClr val="tx1"/>
                          </a:solidFill>
                          <a:latin typeface="Arial" charset="0"/>
                          <a:ea typeface="ＭＳ Ｐゴシック" pitchFamily="34" charset="-128"/>
                        </a:defRPr>
                      </a:lvl3pPr>
                      <a:lvl4pPr marL="1600200" indent="-228600">
                        <a:spcBef>
                          <a:spcPct val="20000"/>
                        </a:spcBef>
                        <a:buClr>
                          <a:schemeClr val="folHlink"/>
                        </a:buClr>
                        <a:buSzPct val="50000"/>
                        <a:buFont typeface="Wingdings" pitchFamily="2" charset="2"/>
                        <a:defRPr>
                          <a:solidFill>
                            <a:schemeClr val="tx1"/>
                          </a:solidFill>
                          <a:latin typeface="Arial" charset="0"/>
                          <a:ea typeface="ＭＳ Ｐゴシック" pitchFamily="34" charset="-128"/>
                        </a:defRPr>
                      </a:lvl4pPr>
                      <a:lvl5pPr marL="2057400" indent="-228600">
                        <a:spcBef>
                          <a:spcPct val="20000"/>
                        </a:spcBef>
                        <a:buClr>
                          <a:schemeClr val="hlink"/>
                        </a:buCl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cap="none" normalizeH="0" baseline="0" dirty="0" smtClean="0">
                          <a:ln>
                            <a:noFill/>
                          </a:ln>
                          <a:solidFill>
                            <a:schemeClr val="tx1"/>
                          </a:solidFill>
                          <a:effectLst/>
                          <a:latin typeface="Arial" charset="0"/>
                          <a:ea typeface="ＭＳ Ｐゴシック" pitchFamily="34" charset="-128"/>
                        </a:rPr>
                        <a:t>Chemo + </a:t>
                      </a:r>
                      <a:r>
                        <a:rPr kumimoji="0" lang="en-US" altLang="en-US" sz="2500" b="1" i="0" u="none" strike="noStrike" cap="none" normalizeH="0" baseline="0" dirty="0" err="1" smtClean="0">
                          <a:ln>
                            <a:noFill/>
                          </a:ln>
                          <a:solidFill>
                            <a:schemeClr val="tx1"/>
                          </a:solidFill>
                          <a:effectLst/>
                          <a:latin typeface="Arial" charset="0"/>
                          <a:ea typeface="ＭＳ Ｐゴシック" pitchFamily="34" charset="-128"/>
                        </a:rPr>
                        <a:t>Avastin</a:t>
                      </a:r>
                      <a:endParaRPr kumimoji="0" lang="en-US" altLang="en-US" sz="2500" b="1" i="0" u="none" strike="noStrike" cap="none" normalizeH="0" baseline="0" dirty="0" smtClean="0">
                        <a:ln>
                          <a:noFill/>
                        </a:ln>
                        <a:solidFill>
                          <a:schemeClr val="tx1"/>
                        </a:solidFill>
                        <a:effectLst/>
                        <a:latin typeface="Arial" charset="0"/>
                        <a:ea typeface="ＭＳ Ｐゴシック" pitchFamily="34"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500" b="1" i="0" u="none" strike="noStrike" cap="none" normalizeH="0" baseline="0" dirty="0" smtClean="0">
                        <a:ln>
                          <a:noFill/>
                        </a:ln>
                        <a:solidFill>
                          <a:schemeClr val="tx1"/>
                        </a:solidFill>
                        <a:effectLst/>
                        <a:latin typeface="Arial" charset="0"/>
                        <a:ea typeface="ＭＳ Ｐゴシック" pitchFamily="34" charset="-128"/>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582613">
                <a:tc>
                  <a:txBody>
                    <a:bodyPr/>
                    <a:lstStyle>
                      <a:lvl1pPr defTabSz="457200">
                        <a:spcBef>
                          <a:spcPct val="20000"/>
                        </a:spcBef>
                        <a:buClr>
                          <a:schemeClr val="hlink"/>
                        </a:buClr>
                        <a:buSzPct val="80000"/>
                        <a:buFont typeface="Wingdings" pitchFamily="2" charset="2"/>
                        <a:defRPr sz="2800">
                          <a:solidFill>
                            <a:schemeClr val="tx1"/>
                          </a:solidFill>
                          <a:latin typeface="Arial" charset="0"/>
                          <a:ea typeface="ＭＳ Ｐゴシック" pitchFamily="34" charset="-128"/>
                        </a:defRPr>
                      </a:lvl1pPr>
                      <a:lvl2pPr marL="742950" indent="-285750" defTabSz="457200">
                        <a:spcBef>
                          <a:spcPct val="20000"/>
                        </a:spcBef>
                        <a:buClr>
                          <a:schemeClr val="tx2"/>
                        </a:buClr>
                        <a:buSzPct val="50000"/>
                        <a:buFont typeface="Wingdings" pitchFamily="2" charset="2"/>
                        <a:defRPr sz="2400">
                          <a:solidFill>
                            <a:schemeClr val="tx1"/>
                          </a:solidFill>
                          <a:latin typeface="Arial" charset="0"/>
                          <a:ea typeface="ＭＳ Ｐゴシック" pitchFamily="34" charset="-128"/>
                        </a:defRPr>
                      </a:lvl2pPr>
                      <a:lvl3pPr marL="1143000" indent="-228600" defTabSz="457200">
                        <a:spcBef>
                          <a:spcPct val="20000"/>
                        </a:spcBef>
                        <a:buClr>
                          <a:schemeClr val="accent2"/>
                        </a:buClr>
                        <a:defRPr sz="2000">
                          <a:solidFill>
                            <a:schemeClr val="tx1"/>
                          </a:solidFill>
                          <a:latin typeface="Arial" charset="0"/>
                          <a:ea typeface="ＭＳ Ｐゴシック" pitchFamily="34" charset="-128"/>
                        </a:defRPr>
                      </a:lvl3pPr>
                      <a:lvl4pPr marL="1600200" indent="-228600" defTabSz="457200">
                        <a:spcBef>
                          <a:spcPct val="20000"/>
                        </a:spcBef>
                        <a:buClr>
                          <a:schemeClr val="folHlink"/>
                        </a:buClr>
                        <a:buSzPct val="50000"/>
                        <a:buFont typeface="Wingdings" pitchFamily="2" charset="2"/>
                        <a:defRPr>
                          <a:solidFill>
                            <a:schemeClr val="tx1"/>
                          </a:solidFill>
                          <a:latin typeface="Arial" charset="0"/>
                          <a:ea typeface="ＭＳ Ｐゴシック" pitchFamily="34" charset="-128"/>
                        </a:defRPr>
                      </a:lvl4pPr>
                      <a:lvl5pPr marL="2057400" indent="-228600" defTabSz="457200">
                        <a:spcBef>
                          <a:spcPct val="20000"/>
                        </a:spcBef>
                        <a:buClr>
                          <a:schemeClr val="hlink"/>
                        </a:buClr>
                        <a:defRPr>
                          <a:solidFill>
                            <a:schemeClr val="tx1"/>
                          </a:solidFill>
                          <a:latin typeface="Arial" charset="0"/>
                          <a:ea typeface="ＭＳ Ｐゴシック" pitchFamily="34" charset="-128"/>
                        </a:defRPr>
                      </a:lvl5pPr>
                      <a:lvl6pPr marL="25146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6pPr>
                      <a:lvl7pPr marL="29718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7pPr>
                      <a:lvl8pPr marL="34290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8pPr>
                      <a:lvl9pPr marL="38862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Arial" charset="0"/>
                        <a:ea typeface="ＭＳ Ｐゴシック" pitchFamily="34" charset="-128"/>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Arial" charset="0"/>
                          <a:ea typeface="ＭＳ Ｐゴシック" pitchFamily="34" charset="-128"/>
                        </a:rPr>
                        <a:t>Overall</a:t>
                      </a: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Arial" charset="0"/>
                          <a:ea typeface="ＭＳ Ｐゴシック" pitchFamily="34" charset="-128"/>
                        </a:rPr>
                        <a:t>Survival</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Arial" charset="0"/>
                        <a:ea typeface="ＭＳ Ｐゴシック" pitchFamily="34" charset="-128"/>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ea typeface="ＭＳ Ｐゴシック" pitchFamily="34" charset="-128"/>
                        </a:defRPr>
                      </a:lvl1pPr>
                      <a:lvl2pPr marL="742950" indent="-285750">
                        <a:spcBef>
                          <a:spcPct val="20000"/>
                        </a:spcBef>
                        <a:buClr>
                          <a:schemeClr val="tx2"/>
                        </a:buClr>
                        <a:buSzPct val="50000"/>
                        <a:buFont typeface="Wingdings" pitchFamily="2" charset="2"/>
                        <a:defRPr sz="2400">
                          <a:solidFill>
                            <a:schemeClr val="tx1"/>
                          </a:solidFill>
                          <a:latin typeface="Arial" charset="0"/>
                          <a:ea typeface="ＭＳ Ｐゴシック" pitchFamily="34" charset="-128"/>
                        </a:defRPr>
                      </a:lvl2pPr>
                      <a:lvl3pPr marL="1143000" indent="-228600">
                        <a:spcBef>
                          <a:spcPct val="20000"/>
                        </a:spcBef>
                        <a:buClr>
                          <a:schemeClr val="accent2"/>
                        </a:buClr>
                        <a:defRPr sz="2000">
                          <a:solidFill>
                            <a:schemeClr val="tx1"/>
                          </a:solidFill>
                          <a:latin typeface="Arial" charset="0"/>
                          <a:ea typeface="ＭＳ Ｐゴシック" pitchFamily="34" charset="-128"/>
                        </a:defRPr>
                      </a:lvl3pPr>
                      <a:lvl4pPr marL="1600200" indent="-228600">
                        <a:spcBef>
                          <a:spcPct val="20000"/>
                        </a:spcBef>
                        <a:buClr>
                          <a:schemeClr val="folHlink"/>
                        </a:buClr>
                        <a:buSzPct val="50000"/>
                        <a:buFont typeface="Wingdings" pitchFamily="2" charset="2"/>
                        <a:defRPr>
                          <a:solidFill>
                            <a:schemeClr val="tx1"/>
                          </a:solidFill>
                          <a:latin typeface="Arial" charset="0"/>
                          <a:ea typeface="ＭＳ Ｐゴシック" pitchFamily="34" charset="-128"/>
                        </a:defRPr>
                      </a:lvl4pPr>
                      <a:lvl5pPr marL="2057400" indent="-228600">
                        <a:spcBef>
                          <a:spcPct val="20000"/>
                        </a:spcBef>
                        <a:buClr>
                          <a:schemeClr val="hlink"/>
                        </a:buCl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Arial" charset="0"/>
                        <a:ea typeface="ＭＳ Ｐゴシック"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Arial" charset="0"/>
                          <a:ea typeface="ＭＳ Ｐゴシック" pitchFamily="34" charset="-128"/>
                        </a:rPr>
                        <a:t>31.9 months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Arial" charset="0"/>
                        <a:ea typeface="ＭＳ Ｐゴシック" pitchFamily="34" charset="-128"/>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c>
                  <a:txBody>
                    <a:bodyPr/>
                    <a:lstStyle>
                      <a:lvl1pPr>
                        <a:spcBef>
                          <a:spcPct val="20000"/>
                        </a:spcBef>
                        <a:buClr>
                          <a:schemeClr val="hlink"/>
                        </a:buClr>
                        <a:buSzPct val="80000"/>
                        <a:buFont typeface="Wingdings" pitchFamily="2" charset="2"/>
                        <a:defRPr sz="2800">
                          <a:solidFill>
                            <a:schemeClr val="tx1"/>
                          </a:solidFill>
                          <a:latin typeface="Arial" charset="0"/>
                          <a:ea typeface="ＭＳ Ｐゴシック" pitchFamily="34" charset="-128"/>
                        </a:defRPr>
                      </a:lvl1pPr>
                      <a:lvl2pPr marL="742950" indent="-285750">
                        <a:spcBef>
                          <a:spcPct val="20000"/>
                        </a:spcBef>
                        <a:buClr>
                          <a:schemeClr val="tx2"/>
                        </a:buClr>
                        <a:buSzPct val="50000"/>
                        <a:buFont typeface="Wingdings" pitchFamily="2" charset="2"/>
                        <a:defRPr sz="2400">
                          <a:solidFill>
                            <a:schemeClr val="tx1"/>
                          </a:solidFill>
                          <a:latin typeface="Arial" charset="0"/>
                          <a:ea typeface="ＭＳ Ｐゴシック" pitchFamily="34" charset="-128"/>
                        </a:defRPr>
                      </a:lvl2pPr>
                      <a:lvl3pPr marL="1143000" indent="-228600">
                        <a:spcBef>
                          <a:spcPct val="20000"/>
                        </a:spcBef>
                        <a:buClr>
                          <a:schemeClr val="accent2"/>
                        </a:buClr>
                        <a:defRPr sz="2000">
                          <a:solidFill>
                            <a:schemeClr val="tx1"/>
                          </a:solidFill>
                          <a:latin typeface="Arial" charset="0"/>
                          <a:ea typeface="ＭＳ Ｐゴシック" pitchFamily="34" charset="-128"/>
                        </a:defRPr>
                      </a:lvl3pPr>
                      <a:lvl4pPr marL="1600200" indent="-228600">
                        <a:spcBef>
                          <a:spcPct val="20000"/>
                        </a:spcBef>
                        <a:buClr>
                          <a:schemeClr val="folHlink"/>
                        </a:buClr>
                        <a:buSzPct val="50000"/>
                        <a:buFont typeface="Wingdings" pitchFamily="2" charset="2"/>
                        <a:defRPr>
                          <a:solidFill>
                            <a:schemeClr val="tx1"/>
                          </a:solidFill>
                          <a:latin typeface="Arial" charset="0"/>
                          <a:ea typeface="ＭＳ Ｐゴシック" pitchFamily="34" charset="-128"/>
                        </a:defRPr>
                      </a:lvl4pPr>
                      <a:lvl5pPr marL="2057400" indent="-228600">
                        <a:spcBef>
                          <a:spcPct val="20000"/>
                        </a:spcBef>
                        <a:buClr>
                          <a:schemeClr val="hlink"/>
                        </a:buClr>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Arial" charset="0"/>
                        <a:ea typeface="ＭＳ Ｐゴシック"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Arial" charset="0"/>
                          <a:ea typeface="ＭＳ Ｐゴシック" pitchFamily="34" charset="-128"/>
                        </a:rPr>
                        <a:t>30.2 months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Arial" charset="0"/>
                        <a:ea typeface="ＭＳ Ｐゴシック" pitchFamily="34" charset="-128"/>
                      </a:endParaRP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BDEDE"/>
                    </a:solidFill>
                  </a:tcPr>
                </a:tc>
              </a:tr>
              <a:tr h="582613">
                <a:tc>
                  <a:txBody>
                    <a:bodyPr/>
                    <a:lstStyle>
                      <a:lvl1pPr defTabSz="457200">
                        <a:spcBef>
                          <a:spcPct val="20000"/>
                        </a:spcBef>
                        <a:buClr>
                          <a:schemeClr val="hlink"/>
                        </a:buClr>
                        <a:buSzPct val="80000"/>
                        <a:buFont typeface="Wingdings" pitchFamily="2" charset="2"/>
                        <a:defRPr sz="2800">
                          <a:solidFill>
                            <a:schemeClr val="tx1"/>
                          </a:solidFill>
                          <a:latin typeface="Arial" charset="0"/>
                          <a:ea typeface="ＭＳ Ｐゴシック" pitchFamily="34" charset="-128"/>
                        </a:defRPr>
                      </a:lvl1pPr>
                      <a:lvl2pPr marL="742950" indent="-285750" defTabSz="457200">
                        <a:spcBef>
                          <a:spcPct val="20000"/>
                        </a:spcBef>
                        <a:buClr>
                          <a:schemeClr val="tx2"/>
                        </a:buClr>
                        <a:buSzPct val="50000"/>
                        <a:buFont typeface="Wingdings" pitchFamily="2" charset="2"/>
                        <a:defRPr sz="2400">
                          <a:solidFill>
                            <a:schemeClr val="tx1"/>
                          </a:solidFill>
                          <a:latin typeface="Arial" charset="0"/>
                          <a:ea typeface="ＭＳ Ｐゴシック" pitchFamily="34" charset="-128"/>
                        </a:defRPr>
                      </a:lvl2pPr>
                      <a:lvl3pPr marL="1143000" indent="-228600" defTabSz="457200">
                        <a:spcBef>
                          <a:spcPct val="20000"/>
                        </a:spcBef>
                        <a:buClr>
                          <a:schemeClr val="accent2"/>
                        </a:buClr>
                        <a:defRPr sz="2000">
                          <a:solidFill>
                            <a:schemeClr val="tx1"/>
                          </a:solidFill>
                          <a:latin typeface="Arial" charset="0"/>
                          <a:ea typeface="ＭＳ Ｐゴシック" pitchFamily="34" charset="-128"/>
                        </a:defRPr>
                      </a:lvl3pPr>
                      <a:lvl4pPr marL="1600200" indent="-228600" defTabSz="457200">
                        <a:spcBef>
                          <a:spcPct val="20000"/>
                        </a:spcBef>
                        <a:buClr>
                          <a:schemeClr val="folHlink"/>
                        </a:buClr>
                        <a:buSzPct val="50000"/>
                        <a:buFont typeface="Wingdings" pitchFamily="2" charset="2"/>
                        <a:defRPr>
                          <a:solidFill>
                            <a:schemeClr val="tx1"/>
                          </a:solidFill>
                          <a:latin typeface="Arial" charset="0"/>
                          <a:ea typeface="ＭＳ Ｐゴシック" pitchFamily="34" charset="-128"/>
                        </a:defRPr>
                      </a:lvl4pPr>
                      <a:lvl5pPr marL="2057400" indent="-228600" defTabSz="457200">
                        <a:spcBef>
                          <a:spcPct val="20000"/>
                        </a:spcBef>
                        <a:buClr>
                          <a:schemeClr val="hlink"/>
                        </a:buClr>
                        <a:defRPr>
                          <a:solidFill>
                            <a:schemeClr val="tx1"/>
                          </a:solidFill>
                          <a:latin typeface="Arial" charset="0"/>
                          <a:ea typeface="ＭＳ Ｐゴシック" pitchFamily="34" charset="-128"/>
                        </a:defRPr>
                      </a:lvl5pPr>
                      <a:lvl6pPr marL="25146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6pPr>
                      <a:lvl7pPr marL="29718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7pPr>
                      <a:lvl8pPr marL="34290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8pPr>
                      <a:lvl9pPr marL="38862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Arial" charset="0"/>
                          <a:ea typeface="ＭＳ Ｐゴシック" pitchFamily="34" charset="-128"/>
                        </a:rPr>
                        <a:t> p-value</a:t>
                      </a:r>
                    </a:p>
                  </a:txBody>
                  <a:tcPr marL="68580" marR="685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tc>
                  <a:txBody>
                    <a:bodyPr/>
                    <a:lstStyle>
                      <a:lvl1pPr defTabSz="457200">
                        <a:spcBef>
                          <a:spcPct val="20000"/>
                        </a:spcBef>
                        <a:buClr>
                          <a:schemeClr val="hlink"/>
                        </a:buClr>
                        <a:buSzPct val="80000"/>
                        <a:buFont typeface="Wingdings" pitchFamily="2" charset="2"/>
                        <a:defRPr sz="2800">
                          <a:solidFill>
                            <a:schemeClr val="tx1"/>
                          </a:solidFill>
                          <a:latin typeface="Arial" charset="0"/>
                          <a:ea typeface="ＭＳ Ｐゴシック" pitchFamily="34" charset="-128"/>
                        </a:defRPr>
                      </a:lvl1pPr>
                      <a:lvl2pPr marL="742950" indent="-285750" defTabSz="457200">
                        <a:spcBef>
                          <a:spcPct val="20000"/>
                        </a:spcBef>
                        <a:buClr>
                          <a:schemeClr val="tx2"/>
                        </a:buClr>
                        <a:buSzPct val="50000"/>
                        <a:buFont typeface="Wingdings" pitchFamily="2" charset="2"/>
                        <a:defRPr sz="2400">
                          <a:solidFill>
                            <a:schemeClr val="tx1"/>
                          </a:solidFill>
                          <a:latin typeface="Arial" charset="0"/>
                          <a:ea typeface="ＭＳ Ｐゴシック" pitchFamily="34" charset="-128"/>
                        </a:defRPr>
                      </a:lvl2pPr>
                      <a:lvl3pPr marL="1143000" indent="-228600" defTabSz="457200">
                        <a:spcBef>
                          <a:spcPct val="20000"/>
                        </a:spcBef>
                        <a:buClr>
                          <a:schemeClr val="accent2"/>
                        </a:buClr>
                        <a:defRPr sz="2000">
                          <a:solidFill>
                            <a:schemeClr val="tx1"/>
                          </a:solidFill>
                          <a:latin typeface="Arial" charset="0"/>
                          <a:ea typeface="ＭＳ Ｐゴシック" pitchFamily="34" charset="-128"/>
                        </a:defRPr>
                      </a:lvl3pPr>
                      <a:lvl4pPr marL="1600200" indent="-228600" defTabSz="457200">
                        <a:spcBef>
                          <a:spcPct val="20000"/>
                        </a:spcBef>
                        <a:buClr>
                          <a:schemeClr val="folHlink"/>
                        </a:buClr>
                        <a:buSzPct val="50000"/>
                        <a:buFont typeface="Wingdings" pitchFamily="2" charset="2"/>
                        <a:defRPr>
                          <a:solidFill>
                            <a:schemeClr val="tx1"/>
                          </a:solidFill>
                          <a:latin typeface="Arial" charset="0"/>
                          <a:ea typeface="ＭＳ Ｐゴシック" pitchFamily="34" charset="-128"/>
                        </a:defRPr>
                      </a:lvl4pPr>
                      <a:lvl5pPr marL="2057400" indent="-228600" defTabSz="457200">
                        <a:spcBef>
                          <a:spcPct val="20000"/>
                        </a:spcBef>
                        <a:buClr>
                          <a:schemeClr val="hlink"/>
                        </a:buClr>
                        <a:defRPr>
                          <a:solidFill>
                            <a:schemeClr val="tx1"/>
                          </a:solidFill>
                          <a:latin typeface="Arial" charset="0"/>
                          <a:ea typeface="ＭＳ Ｐゴシック" pitchFamily="34" charset="-128"/>
                        </a:defRPr>
                      </a:lvl5pPr>
                      <a:lvl6pPr marL="25146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6pPr>
                      <a:lvl7pPr marL="29718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7pPr>
                      <a:lvl8pPr marL="34290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8pPr>
                      <a:lvl9pPr marL="38862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ea typeface="ＭＳ Ｐゴシック" pitchFamily="34" charset="-128"/>
                        </a:rPr>
                        <a:t>Worse but not “significant”	</a:t>
                      </a:r>
                    </a:p>
                  </a:txBody>
                  <a:tcPr marL="68580" marR="68580"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tc>
                  <a:txBody>
                    <a:bodyPr/>
                    <a:lstStyle>
                      <a:lvl1pPr defTabSz="457200">
                        <a:spcBef>
                          <a:spcPct val="20000"/>
                        </a:spcBef>
                        <a:buClr>
                          <a:schemeClr val="hlink"/>
                        </a:buClr>
                        <a:buSzPct val="80000"/>
                        <a:buFont typeface="Wingdings" pitchFamily="2" charset="2"/>
                        <a:defRPr sz="2800">
                          <a:solidFill>
                            <a:schemeClr val="tx1"/>
                          </a:solidFill>
                          <a:latin typeface="Arial" charset="0"/>
                          <a:ea typeface="ＭＳ Ｐゴシック" pitchFamily="34" charset="-128"/>
                        </a:defRPr>
                      </a:lvl1pPr>
                      <a:lvl2pPr marL="742950" indent="-285750" defTabSz="457200">
                        <a:spcBef>
                          <a:spcPct val="20000"/>
                        </a:spcBef>
                        <a:buClr>
                          <a:schemeClr val="tx2"/>
                        </a:buClr>
                        <a:buSzPct val="50000"/>
                        <a:buFont typeface="Wingdings" pitchFamily="2" charset="2"/>
                        <a:defRPr sz="2400">
                          <a:solidFill>
                            <a:schemeClr val="tx1"/>
                          </a:solidFill>
                          <a:latin typeface="Arial" charset="0"/>
                          <a:ea typeface="ＭＳ Ｐゴシック" pitchFamily="34" charset="-128"/>
                        </a:defRPr>
                      </a:lvl2pPr>
                      <a:lvl3pPr marL="1143000" indent="-228600" defTabSz="457200">
                        <a:spcBef>
                          <a:spcPct val="20000"/>
                        </a:spcBef>
                        <a:buClr>
                          <a:schemeClr val="accent2"/>
                        </a:buClr>
                        <a:defRPr sz="2000">
                          <a:solidFill>
                            <a:schemeClr val="tx1"/>
                          </a:solidFill>
                          <a:latin typeface="Arial" charset="0"/>
                          <a:ea typeface="ＭＳ Ｐゴシック" pitchFamily="34" charset="-128"/>
                        </a:defRPr>
                      </a:lvl3pPr>
                      <a:lvl4pPr marL="1600200" indent="-228600" defTabSz="457200">
                        <a:spcBef>
                          <a:spcPct val="20000"/>
                        </a:spcBef>
                        <a:buClr>
                          <a:schemeClr val="folHlink"/>
                        </a:buClr>
                        <a:buSzPct val="50000"/>
                        <a:buFont typeface="Wingdings" pitchFamily="2" charset="2"/>
                        <a:defRPr>
                          <a:solidFill>
                            <a:schemeClr val="tx1"/>
                          </a:solidFill>
                          <a:latin typeface="Arial" charset="0"/>
                          <a:ea typeface="ＭＳ Ｐゴシック" pitchFamily="34" charset="-128"/>
                        </a:defRPr>
                      </a:lvl4pPr>
                      <a:lvl5pPr marL="2057400" indent="-228600" defTabSz="457200">
                        <a:spcBef>
                          <a:spcPct val="20000"/>
                        </a:spcBef>
                        <a:buClr>
                          <a:schemeClr val="hlink"/>
                        </a:buClr>
                        <a:defRPr>
                          <a:solidFill>
                            <a:schemeClr val="tx1"/>
                          </a:solidFill>
                          <a:latin typeface="Arial" charset="0"/>
                          <a:ea typeface="ＭＳ Ｐゴシック" pitchFamily="34" charset="-128"/>
                        </a:defRPr>
                      </a:lvl5pPr>
                      <a:lvl6pPr marL="25146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6pPr>
                      <a:lvl7pPr marL="29718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7pPr>
                      <a:lvl8pPr marL="34290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8pPr>
                      <a:lvl9pPr marL="3886200" indent="-228600" defTabSz="457200" eaLnBrk="0" fontAlgn="base" hangingPunct="0">
                        <a:spcBef>
                          <a:spcPct val="20000"/>
                        </a:spcBef>
                        <a:spcAft>
                          <a:spcPct val="0"/>
                        </a:spcAft>
                        <a:buClr>
                          <a:schemeClr val="hlink"/>
                        </a:buClr>
                        <a:defRPr>
                          <a:solidFill>
                            <a:schemeClr val="tx1"/>
                          </a:solidFill>
                          <a:latin typeface="Arial" charset="0"/>
                          <a:ea typeface="ＭＳ Ｐゴシック"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ea typeface="ＭＳ Ｐゴシック" pitchFamily="34" charset="-128"/>
                        </a:rPr>
                        <a:t>0.98	</a:t>
                      </a:r>
                    </a:p>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200" b="0" i="0" u="none" strike="noStrike" cap="none" normalizeH="0" baseline="0" dirty="0" smtClean="0">
                        <a:ln>
                          <a:noFill/>
                        </a:ln>
                        <a:solidFill>
                          <a:schemeClr val="tx1"/>
                        </a:solidFill>
                        <a:effectLst/>
                        <a:latin typeface="Arial" charset="0"/>
                        <a:ea typeface="ＭＳ Ｐゴシック" pitchFamily="34" charset="-128"/>
                      </a:endParaRPr>
                    </a:p>
                  </a:txBody>
                  <a:tcPr marL="68580" marR="68580"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FEF"/>
                    </a:solidFill>
                  </a:tcPr>
                </a:tc>
              </a:tr>
            </a:tbl>
          </a:graphicData>
        </a:graphic>
      </p:graphicFrame>
      <p:sp>
        <p:nvSpPr>
          <p:cNvPr id="9" name="TextBox 7"/>
          <p:cNvSpPr txBox="1">
            <a:spLocks noChangeArrowheads="1"/>
          </p:cNvSpPr>
          <p:nvPr/>
        </p:nvSpPr>
        <p:spPr bwMode="auto">
          <a:xfrm>
            <a:off x="1902423" y="5481729"/>
            <a:ext cx="707751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rgbClr val="FFFF00"/>
                </a:solidFill>
                <a:latin typeface="Arial" charset="0"/>
                <a:ea typeface="ＭＳ Ｐゴシック" pitchFamily="34" charset="-128"/>
              </a:defRPr>
            </a:lvl1pPr>
            <a:lvl2pPr marL="742950" indent="-285750">
              <a:defRPr sz="3200" b="1">
                <a:solidFill>
                  <a:srgbClr val="FFFF00"/>
                </a:solidFill>
                <a:latin typeface="Arial" charset="0"/>
                <a:ea typeface="ＭＳ Ｐゴシック" pitchFamily="34" charset="-128"/>
              </a:defRPr>
            </a:lvl2pPr>
            <a:lvl3pPr marL="1143000" indent="-228600">
              <a:defRPr sz="3200" b="1">
                <a:solidFill>
                  <a:srgbClr val="FFFF00"/>
                </a:solidFill>
                <a:latin typeface="Arial" charset="0"/>
                <a:ea typeface="ＭＳ Ｐゴシック" pitchFamily="34" charset="-128"/>
              </a:defRPr>
            </a:lvl3pPr>
            <a:lvl4pPr marL="1600200" indent="-228600">
              <a:defRPr sz="3200" b="1">
                <a:solidFill>
                  <a:srgbClr val="FFFF00"/>
                </a:solidFill>
                <a:latin typeface="Arial" charset="0"/>
                <a:ea typeface="ＭＳ Ｐゴシック" pitchFamily="34" charset="-128"/>
              </a:defRPr>
            </a:lvl4pPr>
            <a:lvl5pPr marL="2057400" indent="-228600">
              <a:defRPr sz="3200" b="1">
                <a:solidFill>
                  <a:srgbClr val="FFFF00"/>
                </a:solidFill>
                <a:latin typeface="Arial" charset="0"/>
                <a:ea typeface="ＭＳ Ｐゴシック" pitchFamily="34" charset="-128"/>
              </a:defRPr>
            </a:lvl5pPr>
            <a:lvl6pPr marL="2514600" indent="-228600" eaLnBrk="0" fontAlgn="base" hangingPunct="0">
              <a:spcBef>
                <a:spcPct val="0"/>
              </a:spcBef>
              <a:spcAft>
                <a:spcPct val="0"/>
              </a:spcAft>
              <a:defRPr sz="3200" b="1">
                <a:solidFill>
                  <a:srgbClr val="FFFF00"/>
                </a:solidFill>
                <a:latin typeface="Arial" charset="0"/>
                <a:ea typeface="ＭＳ Ｐゴシック" pitchFamily="34" charset="-128"/>
              </a:defRPr>
            </a:lvl6pPr>
            <a:lvl7pPr marL="2971800" indent="-228600" eaLnBrk="0" fontAlgn="base" hangingPunct="0">
              <a:spcBef>
                <a:spcPct val="0"/>
              </a:spcBef>
              <a:spcAft>
                <a:spcPct val="0"/>
              </a:spcAft>
              <a:defRPr sz="3200" b="1">
                <a:solidFill>
                  <a:srgbClr val="FFFF00"/>
                </a:solidFill>
                <a:latin typeface="Arial" charset="0"/>
                <a:ea typeface="ＭＳ Ｐゴシック" pitchFamily="34" charset="-128"/>
              </a:defRPr>
            </a:lvl7pPr>
            <a:lvl8pPr marL="3429000" indent="-228600" eaLnBrk="0" fontAlgn="base" hangingPunct="0">
              <a:spcBef>
                <a:spcPct val="0"/>
              </a:spcBef>
              <a:spcAft>
                <a:spcPct val="0"/>
              </a:spcAft>
              <a:defRPr sz="3200" b="1">
                <a:solidFill>
                  <a:srgbClr val="FFFF00"/>
                </a:solidFill>
                <a:latin typeface="Arial" charset="0"/>
                <a:ea typeface="ＭＳ Ｐゴシック" pitchFamily="34" charset="-128"/>
              </a:defRPr>
            </a:lvl8pPr>
            <a:lvl9pPr marL="3886200" indent="-228600" eaLnBrk="0" fontAlgn="base" hangingPunct="0">
              <a:spcBef>
                <a:spcPct val="0"/>
              </a:spcBef>
              <a:spcAft>
                <a:spcPct val="0"/>
              </a:spcAft>
              <a:defRPr sz="3200" b="1">
                <a:solidFill>
                  <a:srgbClr val="FFFF00"/>
                </a:solidFill>
                <a:latin typeface="Arial" charset="0"/>
                <a:ea typeface="ＭＳ Ｐゴシック" pitchFamily="34" charset="-128"/>
              </a:defRPr>
            </a:lvl9pPr>
          </a:lstStyle>
          <a:p>
            <a:pPr fontAlgn="base">
              <a:spcBef>
                <a:spcPct val="20000"/>
              </a:spcBef>
              <a:spcAft>
                <a:spcPct val="0"/>
              </a:spcAft>
              <a:buClr>
                <a:srgbClr val="99CCFF"/>
              </a:buClr>
              <a:buSzPct val="80000"/>
              <a:buFont typeface="Wingdings" pitchFamily="2" charset="2"/>
              <a:buNone/>
            </a:pPr>
            <a:r>
              <a:rPr lang="en-US" altLang="en-US" dirty="0">
                <a:solidFill>
                  <a:srgbClr val="C0504D"/>
                </a:solidFill>
              </a:rPr>
              <a:t>Overall Survival worse with </a:t>
            </a:r>
            <a:r>
              <a:rPr lang="en-US" altLang="en-US" dirty="0" err="1">
                <a:solidFill>
                  <a:srgbClr val="C0504D"/>
                </a:solidFill>
              </a:rPr>
              <a:t>Avastin</a:t>
            </a:r>
            <a:endParaRPr lang="en-US" altLang="en-US" dirty="0">
              <a:solidFill>
                <a:srgbClr val="C0504D"/>
              </a:solidFill>
            </a:endParaRPr>
          </a:p>
        </p:txBody>
      </p:sp>
    </p:spTree>
    <p:extLst>
      <p:ext uri="{BB962C8B-B14F-4D97-AF65-F5344CB8AC3E}">
        <p14:creationId xmlns:p14="http://schemas.microsoft.com/office/powerpoint/2010/main" val="32014863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990600"/>
          </a:xfrm>
        </p:spPr>
        <p:txBody>
          <a:bodyPr>
            <a:normAutofit fontScale="90000"/>
          </a:bodyPr>
          <a:lstStyle/>
          <a:p>
            <a:r>
              <a:rPr lang="en-US" b="1" dirty="0" smtClean="0"/>
              <a:t>Which outcome you measure can make a major difference?  </a:t>
            </a:r>
            <a:endParaRPr lang="en-US" b="1" dirty="0"/>
          </a:p>
        </p:txBody>
      </p:sp>
      <p:sp>
        <p:nvSpPr>
          <p:cNvPr id="3" name="Content Placeholder 2"/>
          <p:cNvSpPr>
            <a:spLocks noGrp="1"/>
          </p:cNvSpPr>
          <p:nvPr>
            <p:ph idx="1"/>
          </p:nvPr>
        </p:nvSpPr>
        <p:spPr/>
        <p:txBody>
          <a:bodyPr>
            <a:normAutofit/>
          </a:bodyPr>
          <a:lstStyle/>
          <a:p>
            <a:endParaRPr lang="en-US" dirty="0" smtClean="0"/>
          </a:p>
          <a:p>
            <a:r>
              <a:rPr lang="en-US" sz="2800" dirty="0" smtClean="0"/>
              <a:t>Progression-free survival better </a:t>
            </a:r>
            <a:r>
              <a:rPr lang="en-US" sz="2800" dirty="0"/>
              <a:t>with </a:t>
            </a:r>
            <a:r>
              <a:rPr lang="en-US" sz="2800" dirty="0" err="1"/>
              <a:t>Avastin</a:t>
            </a:r>
            <a:r>
              <a:rPr lang="en-US" sz="2800" dirty="0"/>
              <a:t> </a:t>
            </a:r>
          </a:p>
          <a:p>
            <a:pPr marL="274320" lvl="1" indent="0">
              <a:buNone/>
            </a:pPr>
            <a:endParaRPr lang="en-US" sz="2800" dirty="0"/>
          </a:p>
          <a:p>
            <a:r>
              <a:rPr lang="en-US" sz="2800" dirty="0" smtClean="0"/>
              <a:t>Overall survival worse with </a:t>
            </a:r>
            <a:r>
              <a:rPr lang="en-US" sz="2800" dirty="0" err="1" smtClean="0"/>
              <a:t>Avastin</a:t>
            </a:r>
            <a:r>
              <a:rPr lang="en-US" sz="2800" dirty="0" smtClean="0"/>
              <a:t> </a:t>
            </a:r>
          </a:p>
          <a:p>
            <a:endParaRPr lang="en-US" dirty="0" smtClean="0"/>
          </a:p>
          <a:p>
            <a:r>
              <a:rPr lang="en-US" sz="3200" dirty="0" smtClean="0">
                <a:solidFill>
                  <a:srgbClr val="FF0000"/>
                </a:solidFill>
              </a:rPr>
              <a:t>Cancer growth slowed down but patients did not live as long on </a:t>
            </a:r>
            <a:r>
              <a:rPr lang="en-US" sz="3200" dirty="0" err="1" smtClean="0">
                <a:solidFill>
                  <a:srgbClr val="FF0000"/>
                </a:solidFill>
              </a:rPr>
              <a:t>Avastin</a:t>
            </a:r>
            <a:r>
              <a:rPr lang="en-US" sz="3200" dirty="0" smtClean="0">
                <a:solidFill>
                  <a:srgbClr val="FF0000"/>
                </a:solidFill>
              </a:rPr>
              <a:t>.</a:t>
            </a:r>
          </a:p>
          <a:p>
            <a:pPr marL="274320" lvl="1" indent="0">
              <a:buNone/>
            </a:pPr>
            <a:r>
              <a:rPr lang="en-US" dirty="0" smtClean="0"/>
              <a:t> </a:t>
            </a:r>
            <a:endParaRPr lang="en-US" dirty="0"/>
          </a:p>
        </p:txBody>
      </p:sp>
    </p:spTree>
    <p:extLst>
      <p:ext uri="{BB962C8B-B14F-4D97-AF65-F5344CB8AC3E}">
        <p14:creationId xmlns:p14="http://schemas.microsoft.com/office/powerpoint/2010/main" val="11242850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504D"/>
                </a:solidFill>
              </a:rPr>
              <a:t>How to set up a clinical trial</a:t>
            </a:r>
            <a:endParaRPr lang="en-US" b="1" dirty="0">
              <a:solidFill>
                <a:srgbClr val="C0504D"/>
              </a:solidFill>
            </a:endParaRPr>
          </a:p>
        </p:txBody>
      </p:sp>
      <p:sp>
        <p:nvSpPr>
          <p:cNvPr id="3" name="Content Placeholder 2"/>
          <p:cNvSpPr>
            <a:spLocks noGrp="1"/>
          </p:cNvSpPr>
          <p:nvPr>
            <p:ph idx="1"/>
          </p:nvPr>
        </p:nvSpPr>
        <p:spPr>
          <a:xfrm>
            <a:off x="457200" y="2162981"/>
            <a:ext cx="5290612" cy="3681230"/>
          </a:xfrm>
        </p:spPr>
        <p:txBody>
          <a:bodyPr>
            <a:normAutofit fontScale="85000" lnSpcReduction="20000"/>
          </a:bodyPr>
          <a:lstStyle/>
          <a:p>
            <a:r>
              <a:rPr lang="en-US" sz="3600" dirty="0">
                <a:solidFill>
                  <a:schemeClr val="bg1">
                    <a:lumMod val="85000"/>
                  </a:schemeClr>
                </a:solidFill>
              </a:rPr>
              <a:t>Decide on a control group and type of trial</a:t>
            </a:r>
          </a:p>
          <a:p>
            <a:pPr marL="0" indent="0">
              <a:buNone/>
            </a:pPr>
            <a:endParaRPr lang="en-US" sz="3600" dirty="0" smtClean="0"/>
          </a:p>
          <a:p>
            <a:r>
              <a:rPr lang="en-US" sz="3600" dirty="0" smtClean="0">
                <a:solidFill>
                  <a:schemeClr val="bg1">
                    <a:lumMod val="75000"/>
                  </a:schemeClr>
                </a:solidFill>
              </a:rPr>
              <a:t>Decide on outcomes (endpoints)</a:t>
            </a:r>
          </a:p>
          <a:p>
            <a:endParaRPr lang="en-US" dirty="0" smtClean="0"/>
          </a:p>
          <a:p>
            <a:endParaRPr lang="en-US" dirty="0" smtClean="0"/>
          </a:p>
          <a:p>
            <a:r>
              <a:rPr lang="en-US" sz="3600" dirty="0">
                <a:solidFill>
                  <a:schemeClr val="tx1">
                    <a:lumMod val="65000"/>
                    <a:lumOff val="35000"/>
                  </a:schemeClr>
                </a:solidFill>
              </a:rPr>
              <a:t>Determine patient population and size of trial</a:t>
            </a:r>
          </a:p>
          <a:p>
            <a:endParaRPr lang="en-US" dirty="0"/>
          </a:p>
        </p:txBody>
      </p:sp>
      <p:pic>
        <p:nvPicPr>
          <p:cNvPr id="4" name="Picture 3" descr="clinical_trial_recruitmen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32015" y="2308851"/>
            <a:ext cx="2811767" cy="2272845"/>
          </a:xfrm>
          <a:prstGeom prst="rect">
            <a:avLst/>
          </a:prstGeom>
        </p:spPr>
      </p:pic>
    </p:spTree>
    <p:extLst>
      <p:ext uri="{BB962C8B-B14F-4D97-AF65-F5344CB8AC3E}">
        <p14:creationId xmlns:p14="http://schemas.microsoft.com/office/powerpoint/2010/main" val="35762786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504D"/>
                </a:solidFill>
              </a:rPr>
              <a:t>P-value = probability the result is statistically significant</a:t>
            </a:r>
            <a:endParaRPr lang="en-US" b="1" dirty="0">
              <a:solidFill>
                <a:srgbClr val="C0504D"/>
              </a:solidFill>
            </a:endParaRPr>
          </a:p>
        </p:txBody>
      </p:sp>
      <p:sp>
        <p:nvSpPr>
          <p:cNvPr id="3" name="Content Placeholder 2"/>
          <p:cNvSpPr>
            <a:spLocks noGrp="1"/>
          </p:cNvSpPr>
          <p:nvPr>
            <p:ph idx="1"/>
          </p:nvPr>
        </p:nvSpPr>
        <p:spPr>
          <a:xfrm>
            <a:off x="457201" y="1744500"/>
            <a:ext cx="6688394" cy="4402024"/>
          </a:xfrm>
        </p:spPr>
        <p:txBody>
          <a:bodyPr>
            <a:normAutofit fontScale="55000" lnSpcReduction="20000"/>
          </a:bodyPr>
          <a:lstStyle/>
          <a:p>
            <a:r>
              <a:rPr lang="en-US" sz="4500" b="1" dirty="0"/>
              <a:t>P-value </a:t>
            </a:r>
            <a:r>
              <a:rPr lang="en-US" sz="4500" dirty="0"/>
              <a:t>tells us how confident the results are to be due to the drug, and not chance.</a:t>
            </a:r>
          </a:p>
          <a:p>
            <a:endParaRPr lang="en-US" sz="4500" dirty="0" smtClean="0"/>
          </a:p>
          <a:p>
            <a:r>
              <a:rPr lang="en-US" sz="4500" b="1" dirty="0" smtClean="0">
                <a:solidFill>
                  <a:srgbClr val="FF0000"/>
                </a:solidFill>
              </a:rPr>
              <a:t>P</a:t>
            </a:r>
            <a:r>
              <a:rPr lang="en-US" sz="4500" b="1" dirty="0">
                <a:solidFill>
                  <a:srgbClr val="FF0000"/>
                </a:solidFill>
              </a:rPr>
              <a:t>-value of 0.05 </a:t>
            </a:r>
            <a:r>
              <a:rPr lang="en-US" sz="4500" b="1" dirty="0" smtClean="0">
                <a:solidFill>
                  <a:srgbClr val="FF0000"/>
                </a:solidFill>
              </a:rPr>
              <a:t>or less is </a:t>
            </a:r>
            <a:r>
              <a:rPr lang="en-US" sz="4500" b="1" dirty="0">
                <a:solidFill>
                  <a:srgbClr val="FF0000"/>
                </a:solidFill>
              </a:rPr>
              <a:t>statistically </a:t>
            </a:r>
            <a:r>
              <a:rPr lang="en-US" sz="4500" b="1" dirty="0" smtClean="0">
                <a:solidFill>
                  <a:srgbClr val="FF0000"/>
                </a:solidFill>
              </a:rPr>
              <a:t>significant</a:t>
            </a:r>
            <a:r>
              <a:rPr lang="en-US" sz="4500" b="1" dirty="0" smtClean="0"/>
              <a:t>.  95% chance it is a “real difference and less than 5% likelihood that it happened by chance</a:t>
            </a:r>
            <a:endParaRPr lang="en-US" sz="4500" b="1" dirty="0"/>
          </a:p>
          <a:p>
            <a:endParaRPr lang="en-US" sz="4500" dirty="0"/>
          </a:p>
          <a:p>
            <a:r>
              <a:rPr lang="en-US" sz="4500" dirty="0"/>
              <a:t>Statistically significant does NOT mean that the difference is </a:t>
            </a:r>
            <a:r>
              <a:rPr lang="en-US" sz="4500" dirty="0" smtClean="0"/>
              <a:t>large </a:t>
            </a:r>
            <a:r>
              <a:rPr lang="en-US" sz="4500" dirty="0"/>
              <a:t>or </a:t>
            </a:r>
            <a:r>
              <a:rPr lang="en-US" sz="4500" dirty="0" smtClean="0"/>
              <a:t>important. It means it probably didn’t happen by chance.</a:t>
            </a:r>
            <a:endParaRPr lang="en-US" sz="4500" dirty="0"/>
          </a:p>
          <a:p>
            <a:endParaRPr lang="en-US" sz="3600" dirty="0" smtClean="0"/>
          </a:p>
        </p:txBody>
      </p:sp>
    </p:spTree>
    <p:extLst>
      <p:ext uri="{BB962C8B-B14F-4D97-AF65-F5344CB8AC3E}">
        <p14:creationId xmlns:p14="http://schemas.microsoft.com/office/powerpoint/2010/main" val="1638663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504D"/>
                </a:solidFill>
                <a:ea typeface="ＭＳ Ｐゴシック" pitchFamily="34" charset="-128"/>
              </a:rPr>
              <a:t>Standard Drug Approval Criteria</a:t>
            </a:r>
            <a:endParaRPr lang="en-US" dirty="0">
              <a:solidFill>
                <a:srgbClr val="C0504D"/>
              </a:solidFill>
            </a:endParaRPr>
          </a:p>
        </p:txBody>
      </p:sp>
      <p:sp>
        <p:nvSpPr>
          <p:cNvPr id="3" name="Content Placeholder 2"/>
          <p:cNvSpPr>
            <a:spLocks noGrp="1"/>
          </p:cNvSpPr>
          <p:nvPr>
            <p:ph idx="1"/>
          </p:nvPr>
        </p:nvSpPr>
        <p:spPr>
          <a:xfrm>
            <a:off x="457201" y="2206260"/>
            <a:ext cx="5398857" cy="3551417"/>
          </a:xfrm>
        </p:spPr>
        <p:txBody>
          <a:bodyPr>
            <a:normAutofit fontScale="92500" lnSpcReduction="10000"/>
          </a:bodyPr>
          <a:lstStyle/>
          <a:p>
            <a:pPr>
              <a:lnSpc>
                <a:spcPct val="90000"/>
              </a:lnSpc>
              <a:defRPr/>
            </a:pPr>
            <a:r>
              <a:rPr lang="en-US" sz="3600" b="1" dirty="0">
                <a:ea typeface="ＭＳ Ｐゴシック" pitchFamily="34" charset="-128"/>
              </a:rPr>
              <a:t>Safe</a:t>
            </a:r>
            <a:r>
              <a:rPr lang="en-US" sz="3600" dirty="0">
                <a:ea typeface="ＭＳ Ｐゴシック" pitchFamily="34" charset="-128"/>
              </a:rPr>
              <a:t> (2 short-term </a:t>
            </a:r>
            <a:r>
              <a:rPr lang="en-US" sz="3600" dirty="0" smtClean="0">
                <a:ea typeface="ＭＳ Ｐゴシック" pitchFamily="34" charset="-128"/>
              </a:rPr>
              <a:t>Clinical </a:t>
            </a:r>
            <a:r>
              <a:rPr lang="en-US" sz="3600" dirty="0">
                <a:ea typeface="ＭＳ Ｐゴシック" pitchFamily="34" charset="-128"/>
              </a:rPr>
              <a:t>Trials)</a:t>
            </a:r>
          </a:p>
          <a:p>
            <a:pPr>
              <a:lnSpc>
                <a:spcPct val="90000"/>
              </a:lnSpc>
              <a:defRPr/>
            </a:pPr>
            <a:endParaRPr lang="en-US" sz="3600" dirty="0">
              <a:ea typeface="ＭＳ Ｐゴシック" pitchFamily="34" charset="-128"/>
            </a:endParaRPr>
          </a:p>
          <a:p>
            <a:pPr>
              <a:lnSpc>
                <a:spcPct val="90000"/>
              </a:lnSpc>
              <a:defRPr/>
            </a:pPr>
            <a:r>
              <a:rPr lang="en-US" sz="3600" b="1" dirty="0">
                <a:ea typeface="ＭＳ Ｐゴシック" pitchFamily="34" charset="-128"/>
              </a:rPr>
              <a:t>Effective</a:t>
            </a:r>
            <a:r>
              <a:rPr lang="en-US" sz="3600" dirty="0">
                <a:ea typeface="ＭＳ Ｐゴシック" pitchFamily="34" charset="-128"/>
              </a:rPr>
              <a:t> (compared to placebo)</a:t>
            </a:r>
          </a:p>
          <a:p>
            <a:pPr>
              <a:lnSpc>
                <a:spcPct val="90000"/>
              </a:lnSpc>
              <a:buNone/>
              <a:defRPr/>
            </a:pPr>
            <a:endParaRPr lang="en-US" sz="3600" dirty="0">
              <a:ea typeface="ＭＳ Ｐゴシック" pitchFamily="34" charset="-128"/>
            </a:endParaRPr>
          </a:p>
          <a:p>
            <a:pPr>
              <a:lnSpc>
                <a:spcPct val="90000"/>
              </a:lnSpc>
              <a:defRPr/>
            </a:pPr>
            <a:r>
              <a:rPr lang="en-US" sz="3600" b="1" dirty="0">
                <a:ea typeface="ＭＳ Ｐゴシック" pitchFamily="34" charset="-128"/>
              </a:rPr>
              <a:t>Inspected</a:t>
            </a:r>
          </a:p>
          <a:p>
            <a:endParaRPr lang="en-US" dirty="0"/>
          </a:p>
        </p:txBody>
      </p:sp>
    </p:spTree>
    <p:extLst>
      <p:ext uri="{BB962C8B-B14F-4D97-AF65-F5344CB8AC3E}">
        <p14:creationId xmlns:p14="http://schemas.microsoft.com/office/powerpoint/2010/main" val="36437497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Questions to Ask about Trial Design</a:t>
            </a:r>
            <a:endParaRPr lang="en-US" b="1" dirty="0"/>
          </a:p>
        </p:txBody>
      </p:sp>
      <p:sp>
        <p:nvSpPr>
          <p:cNvPr id="3" name="Content Placeholder 2"/>
          <p:cNvSpPr>
            <a:spLocks noGrp="1"/>
          </p:cNvSpPr>
          <p:nvPr>
            <p:ph idx="1"/>
          </p:nvPr>
        </p:nvSpPr>
        <p:spPr/>
        <p:txBody>
          <a:bodyPr>
            <a:noAutofit/>
          </a:bodyPr>
          <a:lstStyle/>
          <a:p>
            <a:r>
              <a:rPr lang="en-US" sz="3200" b="1" dirty="0"/>
              <a:t>Will we be able to tell if </a:t>
            </a:r>
            <a:r>
              <a:rPr lang="en-US" sz="3200" b="1" dirty="0" smtClean="0"/>
              <a:t>the treatment </a:t>
            </a:r>
            <a:r>
              <a:rPr lang="en-US" sz="3200" b="1" dirty="0"/>
              <a:t>group </a:t>
            </a:r>
            <a:r>
              <a:rPr lang="en-US" sz="3200" b="1" dirty="0" smtClean="0"/>
              <a:t>does better than the </a:t>
            </a:r>
            <a:r>
              <a:rPr lang="en-US" sz="3200" b="1" dirty="0"/>
              <a:t>control</a:t>
            </a:r>
            <a:r>
              <a:rPr lang="en-US" sz="3200" b="1" dirty="0" smtClean="0"/>
              <a:t>?</a:t>
            </a:r>
          </a:p>
          <a:p>
            <a:endParaRPr lang="en-US" sz="3200" b="1" dirty="0"/>
          </a:p>
          <a:p>
            <a:r>
              <a:rPr lang="en-US" sz="3200" b="1" dirty="0" smtClean="0"/>
              <a:t> Were the patients in treatment and control groups similar, or were some healthier than others </a:t>
            </a:r>
            <a:r>
              <a:rPr lang="en-US" sz="3200" b="1" u="sng" dirty="0" smtClean="0"/>
              <a:t>before</a:t>
            </a:r>
            <a:r>
              <a:rPr lang="en-US" sz="3200" b="1" dirty="0" smtClean="0"/>
              <a:t> treatment?</a:t>
            </a:r>
          </a:p>
          <a:p>
            <a:pPr marL="0" indent="0">
              <a:buNone/>
            </a:pPr>
            <a:endParaRPr lang="en-US" sz="3200" b="1" dirty="0"/>
          </a:p>
          <a:p>
            <a:r>
              <a:rPr lang="en-US" sz="3200" b="1" dirty="0" smtClean="0"/>
              <a:t> </a:t>
            </a:r>
            <a:r>
              <a:rPr lang="en-US" sz="3200" b="1" dirty="0"/>
              <a:t>Is the statistically significant result meaningful </a:t>
            </a:r>
            <a:r>
              <a:rPr lang="en-US" sz="3200" b="1" dirty="0" smtClean="0"/>
              <a:t>to patients</a:t>
            </a:r>
            <a:r>
              <a:rPr lang="en-US" sz="3200" b="1" dirty="0"/>
              <a:t>?</a:t>
            </a:r>
          </a:p>
        </p:txBody>
      </p:sp>
    </p:spTree>
    <p:extLst>
      <p:ext uri="{BB962C8B-B14F-4D97-AF65-F5344CB8AC3E}">
        <p14:creationId xmlns:p14="http://schemas.microsoft.com/office/powerpoint/2010/main" val="16692738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828800"/>
            <a:ext cx="8269288" cy="1523999"/>
          </a:xfrm>
        </p:spPr>
        <p:txBody>
          <a:bodyPr>
            <a:normAutofit fontScale="90000"/>
          </a:bodyPr>
          <a:lstStyle/>
          <a:p>
            <a:pPr algn="ctr"/>
            <a:r>
              <a:rPr lang="en-US" dirty="0" smtClean="0"/>
              <a:t>Group Activity # 1</a:t>
            </a:r>
            <a:br>
              <a:rPr lang="en-US" dirty="0" smtClean="0"/>
            </a:br>
            <a:r>
              <a:rPr lang="en-US" dirty="0" smtClean="0"/>
              <a:t/>
            </a:r>
            <a:br>
              <a:rPr lang="en-US" dirty="0" smtClean="0"/>
            </a:br>
            <a:r>
              <a:rPr lang="en-US" dirty="0" smtClean="0"/>
              <a:t> </a:t>
            </a:r>
            <a:endParaRPr lang="en-US" dirty="0"/>
          </a:p>
        </p:txBody>
      </p:sp>
      <p:sp>
        <p:nvSpPr>
          <p:cNvPr id="3" name="Content Placeholder 2"/>
          <p:cNvSpPr>
            <a:spLocks noGrp="1"/>
          </p:cNvSpPr>
          <p:nvPr>
            <p:ph type="body" idx="1"/>
          </p:nvPr>
        </p:nvSpPr>
        <p:spPr>
          <a:xfrm>
            <a:off x="533400" y="3657600"/>
            <a:ext cx="7772400" cy="1500187"/>
          </a:xfrm>
        </p:spPr>
        <p:txBody>
          <a:bodyPr>
            <a:normAutofit/>
          </a:bodyPr>
          <a:lstStyle/>
          <a:p>
            <a:pPr algn="ctr"/>
            <a:r>
              <a:rPr lang="en-US" sz="3600" dirty="0"/>
              <a:t>IDENTIFY THE CLINICAL TRIAL</a:t>
            </a:r>
          </a:p>
        </p:txBody>
      </p:sp>
    </p:spTree>
    <p:extLst>
      <p:ext uri="{BB962C8B-B14F-4D97-AF65-F5344CB8AC3E}">
        <p14:creationId xmlns:p14="http://schemas.microsoft.com/office/powerpoint/2010/main" val="4227904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504D"/>
                </a:solidFill>
              </a:rPr>
              <a:t>How to set up a clinical trial</a:t>
            </a:r>
            <a:endParaRPr lang="en-US" b="1" dirty="0">
              <a:solidFill>
                <a:srgbClr val="C0504D"/>
              </a:solidFill>
            </a:endParaRPr>
          </a:p>
        </p:txBody>
      </p:sp>
      <p:sp>
        <p:nvSpPr>
          <p:cNvPr id="3" name="Content Placeholder 2"/>
          <p:cNvSpPr>
            <a:spLocks noGrp="1"/>
          </p:cNvSpPr>
          <p:nvPr>
            <p:ph idx="1"/>
          </p:nvPr>
        </p:nvSpPr>
        <p:spPr>
          <a:xfrm>
            <a:off x="457200" y="2162981"/>
            <a:ext cx="5290612" cy="3681230"/>
          </a:xfrm>
        </p:spPr>
        <p:txBody>
          <a:bodyPr>
            <a:normAutofit fontScale="77500" lnSpcReduction="20000"/>
          </a:bodyPr>
          <a:lstStyle/>
          <a:p>
            <a:r>
              <a:rPr lang="en-US" sz="3600" dirty="0"/>
              <a:t>Decide on a control group and type of trial</a:t>
            </a:r>
          </a:p>
          <a:p>
            <a:endParaRPr lang="en-US" sz="3600" dirty="0" smtClean="0"/>
          </a:p>
          <a:p>
            <a:r>
              <a:rPr lang="en-US" sz="3600" dirty="0" smtClean="0">
                <a:solidFill>
                  <a:schemeClr val="bg1">
                    <a:lumMod val="75000"/>
                  </a:schemeClr>
                </a:solidFill>
              </a:rPr>
              <a:t>Determine patient population and size of trial</a:t>
            </a:r>
          </a:p>
          <a:p>
            <a:endParaRPr lang="en-US" sz="3600" dirty="0" smtClean="0"/>
          </a:p>
          <a:p>
            <a:endParaRPr lang="en-US" sz="3600" dirty="0" smtClean="0">
              <a:solidFill>
                <a:schemeClr val="bg1">
                  <a:lumMod val="75000"/>
                </a:schemeClr>
              </a:solidFill>
            </a:endParaRPr>
          </a:p>
          <a:p>
            <a:r>
              <a:rPr lang="en-US" sz="3600" dirty="0" smtClean="0">
                <a:solidFill>
                  <a:schemeClr val="bg1">
                    <a:lumMod val="75000"/>
                  </a:schemeClr>
                </a:solidFill>
              </a:rPr>
              <a:t>Decide on outcomes (endpoints)</a:t>
            </a:r>
          </a:p>
          <a:p>
            <a:endParaRPr lang="en-US" dirty="0" smtClean="0">
              <a:solidFill>
                <a:schemeClr val="bg1">
                  <a:lumMod val="75000"/>
                </a:schemeClr>
              </a:solidFill>
            </a:endParaRPr>
          </a:p>
          <a:p>
            <a:endParaRPr lang="en-US" dirty="0"/>
          </a:p>
        </p:txBody>
      </p:sp>
      <p:pic>
        <p:nvPicPr>
          <p:cNvPr id="4" name="Picture 3" descr="clinical_trial_recruitmen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32015" y="2308851"/>
            <a:ext cx="2811767" cy="2272845"/>
          </a:xfrm>
          <a:prstGeom prst="rect">
            <a:avLst/>
          </a:prstGeom>
        </p:spPr>
      </p:pic>
    </p:spTree>
    <p:extLst>
      <p:ext uri="{BB962C8B-B14F-4D97-AF65-F5344CB8AC3E}">
        <p14:creationId xmlns:p14="http://schemas.microsoft.com/office/powerpoint/2010/main" val="1529134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Clinical Trials</a:t>
            </a:r>
            <a:endParaRPr lang="en-US" b="1" dirty="0"/>
          </a:p>
        </p:txBody>
      </p:sp>
      <p:sp>
        <p:nvSpPr>
          <p:cNvPr id="3" name="Content Placeholder 2"/>
          <p:cNvSpPr>
            <a:spLocks noGrp="1"/>
          </p:cNvSpPr>
          <p:nvPr>
            <p:ph idx="1"/>
          </p:nvPr>
        </p:nvSpPr>
        <p:spPr/>
        <p:txBody>
          <a:bodyPr/>
          <a:lstStyle/>
          <a:p>
            <a:r>
              <a:rPr lang="en-US" dirty="0" smtClean="0"/>
              <a:t>Randomized Double Blind Clinical Trial</a:t>
            </a:r>
          </a:p>
          <a:p>
            <a:pPr marL="0" indent="0">
              <a:buNone/>
            </a:pPr>
            <a:endParaRPr lang="en-US" dirty="0" smtClean="0"/>
          </a:p>
          <a:p>
            <a:r>
              <a:rPr lang="en-US" dirty="0" smtClean="0"/>
              <a:t>Randomized Single Blind Clinical Trial</a:t>
            </a:r>
          </a:p>
          <a:p>
            <a:pPr marL="0" indent="0">
              <a:buNone/>
            </a:pPr>
            <a:endParaRPr lang="en-US" dirty="0" smtClean="0"/>
          </a:p>
          <a:p>
            <a:r>
              <a:rPr lang="en-US" dirty="0" smtClean="0"/>
              <a:t>Randomized Controlled Clinical Trial</a:t>
            </a:r>
          </a:p>
          <a:p>
            <a:pPr marL="0" indent="0">
              <a:buNone/>
            </a:pPr>
            <a:endParaRPr lang="en-US" dirty="0" smtClean="0"/>
          </a:p>
          <a:p>
            <a:r>
              <a:rPr lang="en-US" dirty="0" smtClean="0"/>
              <a:t>Controlled Clinical Trial</a:t>
            </a:r>
          </a:p>
          <a:p>
            <a:pPr marL="0" indent="0">
              <a:buNone/>
            </a:pPr>
            <a:endParaRPr lang="en-US" dirty="0"/>
          </a:p>
        </p:txBody>
      </p:sp>
    </p:spTree>
    <p:extLst>
      <p:ext uri="{BB962C8B-B14F-4D97-AF65-F5344CB8AC3E}">
        <p14:creationId xmlns:p14="http://schemas.microsoft.com/office/powerpoint/2010/main" val="1400574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Many different types of clinical trials</a:t>
            </a:r>
            <a:endParaRPr lang="en-US" dirty="0"/>
          </a:p>
        </p:txBody>
      </p:sp>
      <p:sp>
        <p:nvSpPr>
          <p:cNvPr id="3" name="Content Placeholder 2"/>
          <p:cNvSpPr>
            <a:spLocks noGrp="1"/>
          </p:cNvSpPr>
          <p:nvPr>
            <p:ph idx="1"/>
          </p:nvPr>
        </p:nvSpPr>
        <p:spPr>
          <a:xfrm>
            <a:off x="457200" y="1944594"/>
            <a:ext cx="5657418" cy="3945907"/>
          </a:xfrm>
        </p:spPr>
        <p:txBody>
          <a:bodyPr>
            <a:normAutofit fontScale="92500" lnSpcReduction="10000"/>
          </a:bodyPr>
          <a:lstStyle/>
          <a:p>
            <a:pPr marL="0" indent="0">
              <a:buNone/>
            </a:pPr>
            <a:r>
              <a:rPr lang="en-US" altLang="en-US" sz="2700" b="1" dirty="0">
                <a:solidFill>
                  <a:srgbClr val="C0504D"/>
                </a:solidFill>
                <a:ea typeface="ＭＳ Ｐゴシック" pitchFamily="34" charset="-128"/>
              </a:rPr>
              <a:t>Randomized Double Blind Clinical Trial</a:t>
            </a:r>
          </a:p>
          <a:p>
            <a:pPr>
              <a:lnSpc>
                <a:spcPct val="90000"/>
              </a:lnSpc>
            </a:pPr>
            <a:endParaRPr lang="en-US" altLang="en-US" b="1" dirty="0" smtClean="0">
              <a:ea typeface="ＭＳ Ｐゴシック" pitchFamily="34" charset="-128"/>
            </a:endParaRPr>
          </a:p>
          <a:p>
            <a:pPr>
              <a:lnSpc>
                <a:spcPct val="90000"/>
              </a:lnSpc>
            </a:pPr>
            <a:r>
              <a:rPr lang="en-US" altLang="en-US" b="1" dirty="0" smtClean="0">
                <a:ea typeface="ＭＳ Ｐゴシック" pitchFamily="34" charset="-128"/>
              </a:rPr>
              <a:t>Gold </a:t>
            </a:r>
            <a:r>
              <a:rPr lang="en-US" altLang="en-US" b="1" dirty="0">
                <a:ea typeface="ＭＳ Ｐゴシック" pitchFamily="34" charset="-128"/>
              </a:rPr>
              <a:t>Standard</a:t>
            </a:r>
            <a:endParaRPr lang="en-US" altLang="en-US" dirty="0">
              <a:ea typeface="ＭＳ Ｐゴシック" pitchFamily="34" charset="-128"/>
            </a:endParaRPr>
          </a:p>
          <a:p>
            <a:pPr>
              <a:lnSpc>
                <a:spcPct val="90000"/>
              </a:lnSpc>
            </a:pPr>
            <a:endParaRPr lang="en-US" altLang="en-US" dirty="0">
              <a:ea typeface="ＭＳ Ｐゴシック" pitchFamily="34" charset="-128"/>
            </a:endParaRPr>
          </a:p>
          <a:p>
            <a:pPr>
              <a:lnSpc>
                <a:spcPct val="90000"/>
              </a:lnSpc>
            </a:pPr>
            <a:r>
              <a:rPr lang="en-US" altLang="en-US" b="1" dirty="0">
                <a:ea typeface="ＭＳ Ｐゴシック" pitchFamily="34" charset="-128"/>
              </a:rPr>
              <a:t>Patients randomly assigned to get drug 1 or drug 2 (or placebo</a:t>
            </a:r>
            <a:r>
              <a:rPr lang="en-US" altLang="en-US" dirty="0">
                <a:ea typeface="ＭＳ Ｐゴシック" pitchFamily="34" charset="-128"/>
              </a:rPr>
              <a:t>)</a:t>
            </a:r>
          </a:p>
          <a:p>
            <a:pPr>
              <a:lnSpc>
                <a:spcPct val="90000"/>
              </a:lnSpc>
            </a:pPr>
            <a:endParaRPr lang="en-US" altLang="en-US" dirty="0">
              <a:ea typeface="ＭＳ Ｐゴシック" pitchFamily="34" charset="-128"/>
            </a:endParaRPr>
          </a:p>
          <a:p>
            <a:pPr>
              <a:lnSpc>
                <a:spcPct val="90000"/>
              </a:lnSpc>
            </a:pPr>
            <a:r>
              <a:rPr lang="en-US" altLang="en-US" b="1" dirty="0">
                <a:ea typeface="ＭＳ Ｐゴシック" pitchFamily="34" charset="-128"/>
              </a:rPr>
              <a:t>Patient doesn’t </a:t>
            </a:r>
            <a:r>
              <a:rPr lang="en-US" altLang="en-US" b="1" dirty="0" smtClean="0">
                <a:ea typeface="ＭＳ Ｐゴシック" pitchFamily="34" charset="-128"/>
              </a:rPr>
              <a:t>know which </a:t>
            </a:r>
            <a:r>
              <a:rPr lang="en-US" altLang="en-US" b="1" dirty="0">
                <a:ea typeface="ＭＳ Ｐゴシック" pitchFamily="34" charset="-128"/>
              </a:rPr>
              <a:t>drug</a:t>
            </a:r>
          </a:p>
          <a:p>
            <a:pPr>
              <a:lnSpc>
                <a:spcPct val="90000"/>
              </a:lnSpc>
              <a:buNone/>
            </a:pPr>
            <a:endParaRPr lang="en-US" altLang="en-US" b="1" dirty="0">
              <a:ea typeface="ＭＳ Ｐゴシック" pitchFamily="34" charset="-128"/>
            </a:endParaRPr>
          </a:p>
          <a:p>
            <a:pPr>
              <a:lnSpc>
                <a:spcPct val="90000"/>
              </a:lnSpc>
            </a:pPr>
            <a:r>
              <a:rPr lang="en-US" altLang="en-US" b="1" dirty="0">
                <a:ea typeface="ＭＳ Ｐゴシック" pitchFamily="34" charset="-128"/>
              </a:rPr>
              <a:t>Doctor/researcher doesn’t know which </a:t>
            </a:r>
            <a:endParaRPr lang="en-US" altLang="en-US" b="1" dirty="0" smtClean="0">
              <a:ea typeface="ＭＳ Ｐゴシック" pitchFamily="34" charset="-128"/>
            </a:endParaRPr>
          </a:p>
          <a:p>
            <a:pPr>
              <a:lnSpc>
                <a:spcPct val="90000"/>
              </a:lnSpc>
            </a:pPr>
            <a:endParaRPr lang="en-US" altLang="en-US" b="1" dirty="0" smtClean="0">
              <a:ea typeface="ＭＳ Ｐゴシック" pitchFamily="34" charset="-128"/>
            </a:endParaRPr>
          </a:p>
          <a:p>
            <a:pPr>
              <a:lnSpc>
                <a:spcPct val="90000"/>
              </a:lnSpc>
            </a:pPr>
            <a:endParaRPr lang="en-US" altLang="en-US" b="1" dirty="0">
              <a:ea typeface="ＭＳ Ｐゴシック" pitchFamily="34" charset="-128"/>
            </a:endParaRPr>
          </a:p>
          <a:p>
            <a:endParaRPr lang="en-US" dirty="0"/>
          </a:p>
        </p:txBody>
      </p:sp>
      <p:pic>
        <p:nvPicPr>
          <p:cNvPr id="4" name="Picture 19" descr="pills-_1.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4554" y="2460962"/>
            <a:ext cx="2286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1719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Many different types of clinical trials</a:t>
            </a:r>
            <a:endParaRPr lang="en-US" dirty="0"/>
          </a:p>
        </p:txBody>
      </p:sp>
      <p:sp>
        <p:nvSpPr>
          <p:cNvPr id="3" name="Content Placeholder 2"/>
          <p:cNvSpPr>
            <a:spLocks noGrp="1"/>
          </p:cNvSpPr>
          <p:nvPr>
            <p:ph idx="1"/>
          </p:nvPr>
        </p:nvSpPr>
        <p:spPr>
          <a:xfrm>
            <a:off x="457200" y="1944594"/>
            <a:ext cx="5657418" cy="3945907"/>
          </a:xfrm>
        </p:spPr>
        <p:txBody>
          <a:bodyPr>
            <a:normAutofit fontScale="92500" lnSpcReduction="10000"/>
          </a:bodyPr>
          <a:lstStyle/>
          <a:p>
            <a:pPr marL="0" indent="0">
              <a:buNone/>
            </a:pPr>
            <a:r>
              <a:rPr lang="en-US" altLang="en-US" sz="2700" b="1" dirty="0">
                <a:solidFill>
                  <a:srgbClr val="C0504D"/>
                </a:solidFill>
                <a:ea typeface="ＭＳ Ｐゴシック" pitchFamily="34" charset="-128"/>
              </a:rPr>
              <a:t>Randomized Single Blind Clinical Trial</a:t>
            </a:r>
          </a:p>
          <a:p>
            <a:pPr>
              <a:lnSpc>
                <a:spcPct val="90000"/>
              </a:lnSpc>
            </a:pPr>
            <a:endParaRPr lang="en-US" altLang="en-US" b="1" dirty="0" smtClean="0">
              <a:ea typeface="ＭＳ Ｐゴシック" pitchFamily="34" charset="-128"/>
            </a:endParaRPr>
          </a:p>
          <a:p>
            <a:pPr>
              <a:lnSpc>
                <a:spcPct val="90000"/>
              </a:lnSpc>
            </a:pPr>
            <a:r>
              <a:rPr lang="en-US" altLang="en-US" b="1" dirty="0" smtClean="0">
                <a:ea typeface="ＭＳ Ｐゴシック" pitchFamily="34" charset="-128"/>
              </a:rPr>
              <a:t>Gold </a:t>
            </a:r>
            <a:r>
              <a:rPr lang="en-US" altLang="en-US" b="1" dirty="0">
                <a:ea typeface="ＭＳ Ｐゴシック" pitchFamily="34" charset="-128"/>
              </a:rPr>
              <a:t>Standard</a:t>
            </a:r>
            <a:endParaRPr lang="en-US" altLang="en-US" dirty="0">
              <a:ea typeface="ＭＳ Ｐゴシック" pitchFamily="34" charset="-128"/>
            </a:endParaRPr>
          </a:p>
          <a:p>
            <a:pPr>
              <a:lnSpc>
                <a:spcPct val="90000"/>
              </a:lnSpc>
            </a:pPr>
            <a:endParaRPr lang="en-US" altLang="en-US" dirty="0">
              <a:ea typeface="ＭＳ Ｐゴシック" pitchFamily="34" charset="-128"/>
            </a:endParaRPr>
          </a:p>
          <a:p>
            <a:pPr>
              <a:lnSpc>
                <a:spcPct val="90000"/>
              </a:lnSpc>
            </a:pPr>
            <a:r>
              <a:rPr lang="en-US" altLang="en-US" b="1" dirty="0">
                <a:ea typeface="ＭＳ Ｐゴシック" pitchFamily="34" charset="-128"/>
              </a:rPr>
              <a:t>Patients randomly assigned to get drug 1 or drug 2 (or placebo</a:t>
            </a:r>
            <a:r>
              <a:rPr lang="en-US" altLang="en-US" dirty="0">
                <a:ea typeface="ＭＳ Ｐゴシック" pitchFamily="34" charset="-128"/>
              </a:rPr>
              <a:t>)</a:t>
            </a:r>
          </a:p>
          <a:p>
            <a:pPr>
              <a:lnSpc>
                <a:spcPct val="90000"/>
              </a:lnSpc>
            </a:pPr>
            <a:endParaRPr lang="en-US" altLang="en-US" dirty="0">
              <a:ea typeface="ＭＳ Ｐゴシック" pitchFamily="34" charset="-128"/>
            </a:endParaRPr>
          </a:p>
          <a:p>
            <a:pPr>
              <a:lnSpc>
                <a:spcPct val="90000"/>
              </a:lnSpc>
            </a:pPr>
            <a:r>
              <a:rPr lang="en-US" altLang="en-US" b="1" dirty="0">
                <a:ea typeface="ＭＳ Ｐゴシック" pitchFamily="34" charset="-128"/>
              </a:rPr>
              <a:t>Patient doesn’t </a:t>
            </a:r>
            <a:r>
              <a:rPr lang="en-US" altLang="en-US" b="1" dirty="0" smtClean="0">
                <a:ea typeface="ＭＳ Ｐゴシック" pitchFamily="34" charset="-128"/>
              </a:rPr>
              <a:t>know which </a:t>
            </a:r>
            <a:r>
              <a:rPr lang="en-US" altLang="en-US" b="1" dirty="0">
                <a:ea typeface="ＭＳ Ｐゴシック" pitchFamily="34" charset="-128"/>
              </a:rPr>
              <a:t>drug</a:t>
            </a:r>
          </a:p>
          <a:p>
            <a:pPr>
              <a:lnSpc>
                <a:spcPct val="90000"/>
              </a:lnSpc>
              <a:buNone/>
            </a:pPr>
            <a:endParaRPr lang="en-US" altLang="en-US" b="1" dirty="0">
              <a:ea typeface="ＭＳ Ｐゴシック" pitchFamily="34" charset="-128"/>
            </a:endParaRPr>
          </a:p>
          <a:p>
            <a:pPr>
              <a:lnSpc>
                <a:spcPct val="90000"/>
              </a:lnSpc>
            </a:pPr>
            <a:r>
              <a:rPr lang="en-US" altLang="en-US" b="1" dirty="0">
                <a:ea typeface="ＭＳ Ｐゴシック" pitchFamily="34" charset="-128"/>
              </a:rPr>
              <a:t>Doctor/researcher doesn’t know which </a:t>
            </a:r>
            <a:endParaRPr lang="en-US" altLang="en-US" b="1" dirty="0" smtClean="0">
              <a:ea typeface="ＭＳ Ｐゴシック" pitchFamily="34" charset="-128"/>
            </a:endParaRPr>
          </a:p>
          <a:p>
            <a:pPr>
              <a:lnSpc>
                <a:spcPct val="90000"/>
              </a:lnSpc>
            </a:pPr>
            <a:endParaRPr lang="en-US" altLang="en-US" b="1" dirty="0">
              <a:solidFill>
                <a:srgbClr val="FF0000"/>
              </a:solidFill>
              <a:ea typeface="ＭＳ Ｐゴシック" pitchFamily="34" charset="-128"/>
            </a:endParaRPr>
          </a:p>
          <a:p>
            <a:endParaRPr lang="en-US" dirty="0"/>
          </a:p>
        </p:txBody>
      </p:sp>
      <p:pic>
        <p:nvPicPr>
          <p:cNvPr id="4" name="Picture 19" descr="pills-_1.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4554" y="2460962"/>
            <a:ext cx="2286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Multiply 4"/>
          <p:cNvSpPr/>
          <p:nvPr/>
        </p:nvSpPr>
        <p:spPr>
          <a:xfrm>
            <a:off x="587801" y="4952771"/>
            <a:ext cx="3457112" cy="823196"/>
          </a:xfrm>
          <a:prstGeom prst="mathMultiply">
            <a:avLst/>
          </a:prstGeom>
          <a:solidFill>
            <a:schemeClr val="tx1">
              <a:lumMod val="75000"/>
              <a:lumOff val="25000"/>
              <a:alpha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 name="Minus 5"/>
          <p:cNvSpPr/>
          <p:nvPr/>
        </p:nvSpPr>
        <p:spPr>
          <a:xfrm>
            <a:off x="352622" y="2932749"/>
            <a:ext cx="2175393" cy="682076"/>
          </a:xfrm>
          <a:prstGeom prst="mathMinus">
            <a:avLst/>
          </a:prstGeom>
          <a:solidFill>
            <a:schemeClr val="tx1">
              <a:lumMod val="75000"/>
              <a:lumOff val="25000"/>
              <a:alpha val="7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14715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Many different types of clinical trials</a:t>
            </a:r>
            <a:endParaRPr lang="en-US" dirty="0"/>
          </a:p>
        </p:txBody>
      </p:sp>
      <p:sp>
        <p:nvSpPr>
          <p:cNvPr id="3" name="Content Placeholder 2"/>
          <p:cNvSpPr>
            <a:spLocks noGrp="1"/>
          </p:cNvSpPr>
          <p:nvPr>
            <p:ph idx="1"/>
          </p:nvPr>
        </p:nvSpPr>
        <p:spPr>
          <a:xfrm>
            <a:off x="457200" y="1944594"/>
            <a:ext cx="5657418" cy="3945907"/>
          </a:xfrm>
        </p:spPr>
        <p:txBody>
          <a:bodyPr>
            <a:normAutofit fontScale="92500" lnSpcReduction="10000"/>
          </a:bodyPr>
          <a:lstStyle/>
          <a:p>
            <a:pPr marL="0" indent="0">
              <a:buNone/>
            </a:pPr>
            <a:r>
              <a:rPr lang="en-US" altLang="en-US" sz="2700" b="1" dirty="0">
                <a:solidFill>
                  <a:srgbClr val="C0504D"/>
                </a:solidFill>
                <a:ea typeface="ＭＳ Ｐゴシック" pitchFamily="34" charset="-128"/>
              </a:rPr>
              <a:t>Randomized Controlled Clinical Trial</a:t>
            </a:r>
          </a:p>
          <a:p>
            <a:pPr>
              <a:lnSpc>
                <a:spcPct val="90000"/>
              </a:lnSpc>
            </a:pPr>
            <a:endParaRPr lang="en-US" altLang="en-US" b="1" dirty="0" smtClean="0">
              <a:ea typeface="ＭＳ Ｐゴシック" pitchFamily="34" charset="-128"/>
            </a:endParaRPr>
          </a:p>
          <a:p>
            <a:pPr>
              <a:lnSpc>
                <a:spcPct val="90000"/>
              </a:lnSpc>
            </a:pPr>
            <a:r>
              <a:rPr lang="en-US" altLang="en-US" b="1" dirty="0" smtClean="0">
                <a:ea typeface="ＭＳ Ｐゴシック" pitchFamily="34" charset="-128"/>
              </a:rPr>
              <a:t>Gold </a:t>
            </a:r>
            <a:r>
              <a:rPr lang="en-US" altLang="en-US" b="1" dirty="0">
                <a:ea typeface="ＭＳ Ｐゴシック" pitchFamily="34" charset="-128"/>
              </a:rPr>
              <a:t>Standard</a:t>
            </a:r>
            <a:endParaRPr lang="en-US" altLang="en-US" dirty="0">
              <a:ea typeface="ＭＳ Ｐゴシック" pitchFamily="34" charset="-128"/>
            </a:endParaRPr>
          </a:p>
          <a:p>
            <a:pPr>
              <a:lnSpc>
                <a:spcPct val="90000"/>
              </a:lnSpc>
            </a:pPr>
            <a:endParaRPr lang="en-US" altLang="en-US" dirty="0">
              <a:ea typeface="ＭＳ Ｐゴシック" pitchFamily="34" charset="-128"/>
            </a:endParaRPr>
          </a:p>
          <a:p>
            <a:pPr>
              <a:lnSpc>
                <a:spcPct val="90000"/>
              </a:lnSpc>
            </a:pPr>
            <a:r>
              <a:rPr lang="en-US" altLang="en-US" b="1" dirty="0">
                <a:ea typeface="ＭＳ Ｐゴシック" pitchFamily="34" charset="-128"/>
              </a:rPr>
              <a:t>Patients randomly assigned to get drug 1 or drug 2 (or placebo</a:t>
            </a:r>
            <a:r>
              <a:rPr lang="en-US" altLang="en-US" dirty="0">
                <a:ea typeface="ＭＳ Ｐゴシック" pitchFamily="34" charset="-128"/>
              </a:rPr>
              <a:t>)</a:t>
            </a:r>
          </a:p>
          <a:p>
            <a:pPr>
              <a:lnSpc>
                <a:spcPct val="90000"/>
              </a:lnSpc>
            </a:pPr>
            <a:endParaRPr lang="en-US" altLang="en-US" dirty="0">
              <a:ea typeface="ＭＳ Ｐゴシック" pitchFamily="34" charset="-128"/>
            </a:endParaRPr>
          </a:p>
          <a:p>
            <a:pPr>
              <a:lnSpc>
                <a:spcPct val="90000"/>
              </a:lnSpc>
            </a:pPr>
            <a:r>
              <a:rPr lang="en-US" altLang="en-US" b="1" dirty="0">
                <a:ea typeface="ＭＳ Ｐゴシック" pitchFamily="34" charset="-128"/>
              </a:rPr>
              <a:t>Patient doesn’t </a:t>
            </a:r>
            <a:r>
              <a:rPr lang="en-US" altLang="en-US" b="1" dirty="0" smtClean="0">
                <a:ea typeface="ＭＳ Ｐゴシック" pitchFamily="34" charset="-128"/>
              </a:rPr>
              <a:t>know which </a:t>
            </a:r>
            <a:r>
              <a:rPr lang="en-US" altLang="en-US" b="1" dirty="0">
                <a:ea typeface="ＭＳ Ｐゴシック" pitchFamily="34" charset="-128"/>
              </a:rPr>
              <a:t>drug</a:t>
            </a:r>
          </a:p>
          <a:p>
            <a:pPr>
              <a:lnSpc>
                <a:spcPct val="90000"/>
              </a:lnSpc>
              <a:buNone/>
            </a:pPr>
            <a:endParaRPr lang="en-US" altLang="en-US" b="1" dirty="0">
              <a:ea typeface="ＭＳ Ｐゴシック" pitchFamily="34" charset="-128"/>
            </a:endParaRPr>
          </a:p>
          <a:p>
            <a:pPr>
              <a:lnSpc>
                <a:spcPct val="90000"/>
              </a:lnSpc>
            </a:pPr>
            <a:r>
              <a:rPr lang="en-US" altLang="en-US" b="1" dirty="0">
                <a:ea typeface="ＭＳ Ｐゴシック" pitchFamily="34" charset="-128"/>
              </a:rPr>
              <a:t>Doctor/researcher doesn’t know which </a:t>
            </a:r>
            <a:endParaRPr lang="en-US" altLang="en-US" b="1" dirty="0" smtClean="0">
              <a:ea typeface="ＭＳ Ｐゴシック" pitchFamily="34" charset="-128"/>
            </a:endParaRPr>
          </a:p>
          <a:p>
            <a:pPr>
              <a:lnSpc>
                <a:spcPct val="90000"/>
              </a:lnSpc>
            </a:pPr>
            <a:endParaRPr lang="en-US" altLang="en-US" b="1" dirty="0" smtClean="0">
              <a:ea typeface="ＭＳ Ｐゴシック" pitchFamily="34" charset="-128"/>
            </a:endParaRPr>
          </a:p>
          <a:p>
            <a:pPr>
              <a:lnSpc>
                <a:spcPct val="90000"/>
              </a:lnSpc>
            </a:pPr>
            <a:endParaRPr lang="en-US" altLang="en-US" b="1" dirty="0">
              <a:ea typeface="ＭＳ Ｐゴシック" pitchFamily="34" charset="-128"/>
            </a:endParaRPr>
          </a:p>
          <a:p>
            <a:endParaRPr lang="en-US" dirty="0"/>
          </a:p>
        </p:txBody>
      </p:sp>
      <p:pic>
        <p:nvPicPr>
          <p:cNvPr id="4" name="Picture 19" descr="pills-_1.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4554" y="2460962"/>
            <a:ext cx="2286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Multiply 4"/>
          <p:cNvSpPr/>
          <p:nvPr/>
        </p:nvSpPr>
        <p:spPr>
          <a:xfrm>
            <a:off x="670258" y="4330498"/>
            <a:ext cx="3457112" cy="823196"/>
          </a:xfrm>
          <a:prstGeom prst="mathMultiply">
            <a:avLst/>
          </a:prstGeom>
          <a:solidFill>
            <a:schemeClr val="tx1">
              <a:lumMod val="75000"/>
              <a:lumOff val="25000"/>
              <a:alpha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 name="Minus 5"/>
          <p:cNvSpPr/>
          <p:nvPr/>
        </p:nvSpPr>
        <p:spPr>
          <a:xfrm>
            <a:off x="352478" y="2941233"/>
            <a:ext cx="2175393" cy="682076"/>
          </a:xfrm>
          <a:prstGeom prst="mathMinus">
            <a:avLst/>
          </a:prstGeom>
          <a:solidFill>
            <a:schemeClr val="tx1">
              <a:lumMod val="75000"/>
              <a:lumOff val="25000"/>
              <a:alpha val="7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7" name="Multiply 6"/>
          <p:cNvSpPr/>
          <p:nvPr/>
        </p:nvSpPr>
        <p:spPr>
          <a:xfrm>
            <a:off x="690486" y="4926955"/>
            <a:ext cx="3457112" cy="823196"/>
          </a:xfrm>
          <a:prstGeom prst="mathMultiply">
            <a:avLst/>
          </a:prstGeom>
          <a:solidFill>
            <a:schemeClr val="tx1">
              <a:lumMod val="75000"/>
              <a:lumOff val="25000"/>
              <a:alpha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228466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Many different types of clinical trials</a:t>
            </a:r>
            <a:endParaRPr lang="en-US" dirty="0"/>
          </a:p>
        </p:txBody>
      </p:sp>
      <p:sp>
        <p:nvSpPr>
          <p:cNvPr id="3" name="Content Placeholder 2"/>
          <p:cNvSpPr>
            <a:spLocks noGrp="1"/>
          </p:cNvSpPr>
          <p:nvPr>
            <p:ph idx="1"/>
          </p:nvPr>
        </p:nvSpPr>
        <p:spPr>
          <a:xfrm>
            <a:off x="457200" y="1944594"/>
            <a:ext cx="5657418" cy="3945907"/>
          </a:xfrm>
        </p:spPr>
        <p:txBody>
          <a:bodyPr>
            <a:normAutofit fontScale="92500" lnSpcReduction="20000"/>
          </a:bodyPr>
          <a:lstStyle/>
          <a:p>
            <a:pPr marL="0" indent="0">
              <a:buNone/>
            </a:pPr>
            <a:r>
              <a:rPr lang="en-US" altLang="en-US" sz="2700" b="1" dirty="0">
                <a:solidFill>
                  <a:srgbClr val="C0504D"/>
                </a:solidFill>
                <a:ea typeface="ＭＳ Ｐゴシック" pitchFamily="34" charset="-128"/>
              </a:rPr>
              <a:t>Controlled Clinical Trial</a:t>
            </a:r>
          </a:p>
          <a:p>
            <a:pPr>
              <a:lnSpc>
                <a:spcPct val="90000"/>
              </a:lnSpc>
            </a:pPr>
            <a:endParaRPr lang="en-US" altLang="en-US" b="1" dirty="0" smtClean="0">
              <a:ea typeface="ＭＳ Ｐゴシック" pitchFamily="34" charset="-128"/>
            </a:endParaRPr>
          </a:p>
          <a:p>
            <a:pPr>
              <a:lnSpc>
                <a:spcPct val="90000"/>
              </a:lnSpc>
            </a:pPr>
            <a:r>
              <a:rPr lang="en-US" altLang="en-US" b="1" dirty="0" smtClean="0">
                <a:ea typeface="ＭＳ Ｐゴシック" pitchFamily="34" charset="-128"/>
              </a:rPr>
              <a:t>Gold </a:t>
            </a:r>
            <a:r>
              <a:rPr lang="en-US" altLang="en-US" b="1" dirty="0">
                <a:ea typeface="ＭＳ Ｐゴシック" pitchFamily="34" charset="-128"/>
              </a:rPr>
              <a:t>Standard</a:t>
            </a:r>
            <a:endParaRPr lang="en-US" altLang="en-US" dirty="0">
              <a:ea typeface="ＭＳ Ｐゴシック" pitchFamily="34" charset="-128"/>
            </a:endParaRPr>
          </a:p>
          <a:p>
            <a:pPr>
              <a:lnSpc>
                <a:spcPct val="90000"/>
              </a:lnSpc>
            </a:pPr>
            <a:endParaRPr lang="en-US" altLang="en-US" dirty="0">
              <a:ea typeface="ＭＳ Ｐゴシック" pitchFamily="34" charset="-128"/>
            </a:endParaRPr>
          </a:p>
          <a:p>
            <a:pPr>
              <a:lnSpc>
                <a:spcPct val="90000"/>
              </a:lnSpc>
            </a:pPr>
            <a:r>
              <a:rPr lang="en-US" altLang="en-US" b="1" dirty="0">
                <a:ea typeface="ＭＳ Ｐゴシック" pitchFamily="34" charset="-128"/>
              </a:rPr>
              <a:t>Patients randomly assigned to get drug 1 or drug 2 (or placebo</a:t>
            </a:r>
            <a:r>
              <a:rPr lang="en-US" altLang="en-US" dirty="0">
                <a:ea typeface="ＭＳ Ｐゴシック" pitchFamily="34" charset="-128"/>
              </a:rPr>
              <a:t>)</a:t>
            </a:r>
          </a:p>
          <a:p>
            <a:pPr>
              <a:lnSpc>
                <a:spcPct val="90000"/>
              </a:lnSpc>
            </a:pPr>
            <a:endParaRPr lang="en-US" altLang="en-US" dirty="0">
              <a:ea typeface="ＭＳ Ｐゴシック" pitchFamily="34" charset="-128"/>
            </a:endParaRPr>
          </a:p>
          <a:p>
            <a:pPr>
              <a:lnSpc>
                <a:spcPct val="90000"/>
              </a:lnSpc>
            </a:pPr>
            <a:r>
              <a:rPr lang="en-US" altLang="en-US" b="1" dirty="0">
                <a:ea typeface="ＭＳ Ｐゴシック" pitchFamily="34" charset="-128"/>
              </a:rPr>
              <a:t>Patient doesn’t </a:t>
            </a:r>
            <a:r>
              <a:rPr lang="en-US" altLang="en-US" b="1" dirty="0" smtClean="0">
                <a:ea typeface="ＭＳ Ｐゴシック" pitchFamily="34" charset="-128"/>
              </a:rPr>
              <a:t>know which </a:t>
            </a:r>
            <a:r>
              <a:rPr lang="en-US" altLang="en-US" b="1" dirty="0">
                <a:ea typeface="ＭＳ Ｐゴシック" pitchFamily="34" charset="-128"/>
              </a:rPr>
              <a:t>drug</a:t>
            </a:r>
          </a:p>
          <a:p>
            <a:pPr>
              <a:lnSpc>
                <a:spcPct val="90000"/>
              </a:lnSpc>
              <a:buNone/>
            </a:pPr>
            <a:endParaRPr lang="en-US" altLang="en-US" b="1" dirty="0">
              <a:ea typeface="ＭＳ Ｐゴシック" pitchFamily="34" charset="-128"/>
            </a:endParaRPr>
          </a:p>
          <a:p>
            <a:pPr>
              <a:lnSpc>
                <a:spcPct val="90000"/>
              </a:lnSpc>
            </a:pPr>
            <a:r>
              <a:rPr lang="en-US" altLang="en-US" b="1" dirty="0">
                <a:ea typeface="ＭＳ Ｐゴシック" pitchFamily="34" charset="-128"/>
              </a:rPr>
              <a:t>Doctor/researcher doesn’t know which </a:t>
            </a:r>
            <a:endParaRPr lang="en-US" altLang="en-US" b="1" dirty="0" smtClean="0">
              <a:ea typeface="ＭＳ Ｐゴシック" pitchFamily="34" charset="-128"/>
            </a:endParaRPr>
          </a:p>
          <a:p>
            <a:pPr>
              <a:lnSpc>
                <a:spcPct val="90000"/>
              </a:lnSpc>
            </a:pPr>
            <a:endParaRPr lang="en-US" altLang="en-US" b="1" dirty="0" smtClean="0">
              <a:ea typeface="ＭＳ Ｐゴシック" pitchFamily="34" charset="-128"/>
            </a:endParaRPr>
          </a:p>
          <a:p>
            <a:pPr>
              <a:lnSpc>
                <a:spcPct val="90000"/>
              </a:lnSpc>
            </a:pPr>
            <a:r>
              <a:rPr lang="en-US" altLang="en-US" b="1" dirty="0">
                <a:ea typeface="ＭＳ Ｐゴシック" pitchFamily="34" charset="-128"/>
              </a:rPr>
              <a:t>2 patient groups are similar or matched on age, sex, diagnosis.</a:t>
            </a:r>
          </a:p>
          <a:p>
            <a:pPr>
              <a:lnSpc>
                <a:spcPct val="90000"/>
              </a:lnSpc>
            </a:pPr>
            <a:endParaRPr lang="en-US" altLang="en-US" b="1" dirty="0">
              <a:ea typeface="ＭＳ Ｐゴシック" pitchFamily="34" charset="-128"/>
            </a:endParaRPr>
          </a:p>
          <a:p>
            <a:endParaRPr lang="en-US" dirty="0"/>
          </a:p>
        </p:txBody>
      </p:sp>
      <p:pic>
        <p:nvPicPr>
          <p:cNvPr id="4" name="Picture 19" descr="pills-_1.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4554" y="2460962"/>
            <a:ext cx="2286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Multiply 4"/>
          <p:cNvSpPr/>
          <p:nvPr/>
        </p:nvSpPr>
        <p:spPr>
          <a:xfrm>
            <a:off x="670258" y="3703153"/>
            <a:ext cx="3457112" cy="823196"/>
          </a:xfrm>
          <a:prstGeom prst="mathMultiply">
            <a:avLst/>
          </a:prstGeom>
          <a:solidFill>
            <a:schemeClr val="tx1">
              <a:lumMod val="75000"/>
              <a:lumOff val="25000"/>
              <a:alpha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 name="Minus 5"/>
          <p:cNvSpPr/>
          <p:nvPr/>
        </p:nvSpPr>
        <p:spPr>
          <a:xfrm>
            <a:off x="353672" y="2441088"/>
            <a:ext cx="2175393" cy="682076"/>
          </a:xfrm>
          <a:prstGeom prst="mathMinus">
            <a:avLst/>
          </a:prstGeom>
          <a:solidFill>
            <a:schemeClr val="tx1">
              <a:lumMod val="75000"/>
              <a:lumOff val="25000"/>
              <a:alpha val="7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7" name="Multiply 6"/>
          <p:cNvSpPr/>
          <p:nvPr/>
        </p:nvSpPr>
        <p:spPr>
          <a:xfrm>
            <a:off x="690486" y="4299610"/>
            <a:ext cx="3457112" cy="823196"/>
          </a:xfrm>
          <a:prstGeom prst="mathMultiply">
            <a:avLst/>
          </a:prstGeom>
          <a:solidFill>
            <a:schemeClr val="tx1">
              <a:lumMod val="75000"/>
              <a:lumOff val="25000"/>
              <a:alpha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8" name="Minus 7"/>
          <p:cNvSpPr/>
          <p:nvPr/>
        </p:nvSpPr>
        <p:spPr>
          <a:xfrm>
            <a:off x="1411067" y="3044596"/>
            <a:ext cx="1422826" cy="599759"/>
          </a:xfrm>
          <a:prstGeom prst="mathMinus">
            <a:avLst/>
          </a:prstGeom>
          <a:solidFill>
            <a:schemeClr val="tx1">
              <a:lumMod val="75000"/>
              <a:lumOff val="25000"/>
              <a:alpha val="7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544125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Many different types of clinical trials</a:t>
            </a:r>
            <a:endParaRPr lang="en-US" dirty="0"/>
          </a:p>
        </p:txBody>
      </p:sp>
      <p:sp>
        <p:nvSpPr>
          <p:cNvPr id="3" name="Content Placeholder 2"/>
          <p:cNvSpPr>
            <a:spLocks noGrp="1"/>
          </p:cNvSpPr>
          <p:nvPr>
            <p:ph idx="1"/>
          </p:nvPr>
        </p:nvSpPr>
        <p:spPr>
          <a:xfrm>
            <a:off x="457200" y="1944594"/>
            <a:ext cx="5657418" cy="3945907"/>
          </a:xfrm>
        </p:spPr>
        <p:txBody>
          <a:bodyPr>
            <a:normAutofit fontScale="92500" lnSpcReduction="20000"/>
          </a:bodyPr>
          <a:lstStyle/>
          <a:p>
            <a:pPr marL="0" indent="0">
              <a:buNone/>
            </a:pPr>
            <a:r>
              <a:rPr lang="en-US" altLang="en-US" sz="2700" b="1" dirty="0">
                <a:solidFill>
                  <a:srgbClr val="C0504D"/>
                </a:solidFill>
                <a:ea typeface="ＭＳ Ｐゴシック" pitchFamily="34" charset="-128"/>
              </a:rPr>
              <a:t>Uncontrolled Clinical Trial</a:t>
            </a:r>
          </a:p>
          <a:p>
            <a:pPr>
              <a:lnSpc>
                <a:spcPct val="90000"/>
              </a:lnSpc>
            </a:pPr>
            <a:endParaRPr lang="en-US" altLang="en-US" b="1" dirty="0" smtClean="0">
              <a:ea typeface="ＭＳ Ｐゴシック" pitchFamily="34" charset="-128"/>
            </a:endParaRPr>
          </a:p>
          <a:p>
            <a:pPr>
              <a:lnSpc>
                <a:spcPct val="90000"/>
              </a:lnSpc>
            </a:pPr>
            <a:r>
              <a:rPr lang="en-US" altLang="en-US" b="1" dirty="0" smtClean="0">
                <a:ea typeface="ＭＳ Ｐゴシック" pitchFamily="34" charset="-128"/>
              </a:rPr>
              <a:t>Gold </a:t>
            </a:r>
            <a:r>
              <a:rPr lang="en-US" altLang="en-US" b="1" dirty="0">
                <a:ea typeface="ＭＳ Ｐゴシック" pitchFamily="34" charset="-128"/>
              </a:rPr>
              <a:t>Standard</a:t>
            </a:r>
            <a:endParaRPr lang="en-US" altLang="en-US" dirty="0">
              <a:ea typeface="ＭＳ Ｐゴシック" pitchFamily="34" charset="-128"/>
            </a:endParaRPr>
          </a:p>
          <a:p>
            <a:pPr>
              <a:lnSpc>
                <a:spcPct val="90000"/>
              </a:lnSpc>
            </a:pPr>
            <a:endParaRPr lang="en-US" altLang="en-US" dirty="0">
              <a:ea typeface="ＭＳ Ｐゴシック" pitchFamily="34" charset="-128"/>
            </a:endParaRPr>
          </a:p>
          <a:p>
            <a:pPr>
              <a:lnSpc>
                <a:spcPct val="90000"/>
              </a:lnSpc>
            </a:pPr>
            <a:r>
              <a:rPr lang="en-US" altLang="en-US" b="1" dirty="0">
                <a:ea typeface="ＭＳ Ｐゴシック" pitchFamily="34" charset="-128"/>
              </a:rPr>
              <a:t>Patients randomly assigned to get drug 1 or drug 2 (or placebo</a:t>
            </a:r>
            <a:r>
              <a:rPr lang="en-US" altLang="en-US" dirty="0">
                <a:ea typeface="ＭＳ Ｐゴシック" pitchFamily="34" charset="-128"/>
              </a:rPr>
              <a:t>)</a:t>
            </a:r>
          </a:p>
          <a:p>
            <a:pPr>
              <a:lnSpc>
                <a:spcPct val="90000"/>
              </a:lnSpc>
            </a:pPr>
            <a:endParaRPr lang="en-US" altLang="en-US" dirty="0">
              <a:ea typeface="ＭＳ Ｐゴシック" pitchFamily="34" charset="-128"/>
            </a:endParaRPr>
          </a:p>
          <a:p>
            <a:pPr>
              <a:lnSpc>
                <a:spcPct val="90000"/>
              </a:lnSpc>
            </a:pPr>
            <a:r>
              <a:rPr lang="en-US" altLang="en-US" b="1" dirty="0">
                <a:ea typeface="ＭＳ Ｐゴシック" pitchFamily="34" charset="-128"/>
              </a:rPr>
              <a:t>Patient doesn’t </a:t>
            </a:r>
            <a:r>
              <a:rPr lang="en-US" altLang="en-US" b="1" dirty="0" smtClean="0">
                <a:ea typeface="ＭＳ Ｐゴシック" pitchFamily="34" charset="-128"/>
              </a:rPr>
              <a:t>know which </a:t>
            </a:r>
            <a:r>
              <a:rPr lang="en-US" altLang="en-US" b="1" dirty="0">
                <a:ea typeface="ＭＳ Ｐゴシック" pitchFamily="34" charset="-128"/>
              </a:rPr>
              <a:t>drug</a:t>
            </a:r>
          </a:p>
          <a:p>
            <a:pPr>
              <a:lnSpc>
                <a:spcPct val="90000"/>
              </a:lnSpc>
              <a:buNone/>
            </a:pPr>
            <a:endParaRPr lang="en-US" altLang="en-US" b="1" dirty="0">
              <a:ea typeface="ＭＳ Ｐゴシック" pitchFamily="34" charset="-128"/>
            </a:endParaRPr>
          </a:p>
          <a:p>
            <a:pPr>
              <a:lnSpc>
                <a:spcPct val="90000"/>
              </a:lnSpc>
            </a:pPr>
            <a:r>
              <a:rPr lang="en-US" altLang="en-US" b="1" dirty="0">
                <a:ea typeface="ＭＳ Ｐゴシック" pitchFamily="34" charset="-128"/>
              </a:rPr>
              <a:t>Doctor/researcher doesn’t know which </a:t>
            </a:r>
            <a:endParaRPr lang="en-US" altLang="en-US" b="1" dirty="0" smtClean="0">
              <a:ea typeface="ＭＳ Ｐゴシック" pitchFamily="34" charset="-128"/>
            </a:endParaRPr>
          </a:p>
          <a:p>
            <a:pPr>
              <a:lnSpc>
                <a:spcPct val="90000"/>
              </a:lnSpc>
            </a:pPr>
            <a:endParaRPr lang="en-US" altLang="en-US" b="1" dirty="0" smtClean="0">
              <a:ea typeface="ＭＳ Ｐゴシック" pitchFamily="34" charset="-128"/>
            </a:endParaRPr>
          </a:p>
          <a:p>
            <a:pPr>
              <a:lnSpc>
                <a:spcPct val="90000"/>
              </a:lnSpc>
            </a:pPr>
            <a:r>
              <a:rPr lang="en-US" altLang="en-US" b="1" dirty="0">
                <a:ea typeface="ＭＳ Ｐゴシック" pitchFamily="34" charset="-128"/>
              </a:rPr>
              <a:t>2 patient groups are similar or matched on age, sex, diagnosis.</a:t>
            </a:r>
          </a:p>
          <a:p>
            <a:pPr>
              <a:lnSpc>
                <a:spcPct val="90000"/>
              </a:lnSpc>
            </a:pPr>
            <a:endParaRPr lang="en-US" altLang="en-US" b="1" dirty="0">
              <a:ea typeface="ＭＳ Ｐゴシック" pitchFamily="34" charset="-128"/>
            </a:endParaRPr>
          </a:p>
          <a:p>
            <a:endParaRPr lang="en-US" dirty="0"/>
          </a:p>
        </p:txBody>
      </p:sp>
      <p:pic>
        <p:nvPicPr>
          <p:cNvPr id="4" name="Picture 19" descr="pills-_1.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4554" y="2460962"/>
            <a:ext cx="2286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Multiply 4"/>
          <p:cNvSpPr/>
          <p:nvPr/>
        </p:nvSpPr>
        <p:spPr>
          <a:xfrm>
            <a:off x="670258" y="3703153"/>
            <a:ext cx="3457112" cy="823196"/>
          </a:xfrm>
          <a:prstGeom prst="mathMultiply">
            <a:avLst/>
          </a:prstGeom>
          <a:solidFill>
            <a:schemeClr val="tx1">
              <a:lumMod val="75000"/>
              <a:lumOff val="25000"/>
              <a:alpha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 name="Minus 5"/>
          <p:cNvSpPr/>
          <p:nvPr/>
        </p:nvSpPr>
        <p:spPr>
          <a:xfrm>
            <a:off x="329248" y="2453298"/>
            <a:ext cx="2175393" cy="682076"/>
          </a:xfrm>
          <a:prstGeom prst="mathMinus">
            <a:avLst/>
          </a:prstGeom>
          <a:solidFill>
            <a:schemeClr val="tx1">
              <a:lumMod val="75000"/>
              <a:lumOff val="25000"/>
              <a:alpha val="7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7" name="Multiply 6"/>
          <p:cNvSpPr/>
          <p:nvPr/>
        </p:nvSpPr>
        <p:spPr>
          <a:xfrm>
            <a:off x="690486" y="4299610"/>
            <a:ext cx="3457112" cy="823196"/>
          </a:xfrm>
          <a:prstGeom prst="mathMultiply">
            <a:avLst/>
          </a:prstGeom>
          <a:solidFill>
            <a:schemeClr val="tx1">
              <a:lumMod val="75000"/>
              <a:lumOff val="25000"/>
              <a:alpha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8" name="Minus 7"/>
          <p:cNvSpPr/>
          <p:nvPr/>
        </p:nvSpPr>
        <p:spPr>
          <a:xfrm>
            <a:off x="1411067" y="3044596"/>
            <a:ext cx="1422826" cy="599759"/>
          </a:xfrm>
          <a:prstGeom prst="mathMinus">
            <a:avLst/>
          </a:prstGeom>
          <a:solidFill>
            <a:schemeClr val="tx1">
              <a:lumMod val="75000"/>
              <a:lumOff val="25000"/>
              <a:alpha val="7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9" name="Minus 8"/>
          <p:cNvSpPr/>
          <p:nvPr/>
        </p:nvSpPr>
        <p:spPr>
          <a:xfrm>
            <a:off x="5029514" y="3041296"/>
            <a:ext cx="1132141" cy="599759"/>
          </a:xfrm>
          <a:prstGeom prst="mathMinus">
            <a:avLst/>
          </a:prstGeom>
          <a:solidFill>
            <a:schemeClr val="tx1">
              <a:lumMod val="75000"/>
              <a:lumOff val="25000"/>
              <a:alpha val="7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0" name="Minus 9"/>
          <p:cNvSpPr/>
          <p:nvPr/>
        </p:nvSpPr>
        <p:spPr>
          <a:xfrm>
            <a:off x="329249" y="3261436"/>
            <a:ext cx="2116599" cy="599759"/>
          </a:xfrm>
          <a:prstGeom prst="mathMinus">
            <a:avLst/>
          </a:prstGeom>
          <a:solidFill>
            <a:schemeClr val="tx1">
              <a:lumMod val="75000"/>
              <a:lumOff val="25000"/>
              <a:alpha val="7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1" name="Multiply 10"/>
          <p:cNvSpPr/>
          <p:nvPr/>
        </p:nvSpPr>
        <p:spPr>
          <a:xfrm>
            <a:off x="698956" y="4896067"/>
            <a:ext cx="3457112" cy="823196"/>
          </a:xfrm>
          <a:prstGeom prst="mathMultiply">
            <a:avLst/>
          </a:prstGeom>
          <a:solidFill>
            <a:schemeClr val="tx1">
              <a:lumMod val="75000"/>
              <a:lumOff val="25000"/>
              <a:alpha val="8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41968956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TotalTime>
  <Words>929</Words>
  <Application>Microsoft Office PowerPoint</Application>
  <PresentationFormat>On-screen Show (4:3)</PresentationFormat>
  <Paragraphs>205</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Clarity</vt:lpstr>
      <vt:lpstr>INTRO TO Clinical Trials</vt:lpstr>
      <vt:lpstr>Standard Drug Approval Criteria</vt:lpstr>
      <vt:lpstr>How to set up a clinical trial</vt:lpstr>
      <vt:lpstr>Types of Clinical Trials</vt:lpstr>
      <vt:lpstr>Many different types of clinical trials</vt:lpstr>
      <vt:lpstr>Many different types of clinical trials</vt:lpstr>
      <vt:lpstr>Many different types of clinical trials</vt:lpstr>
      <vt:lpstr>Many different types of clinical trials</vt:lpstr>
      <vt:lpstr>Many different types of clinical trials</vt:lpstr>
      <vt:lpstr>Types of Controls (Comparisons)</vt:lpstr>
      <vt:lpstr>How to set up a clinical trial</vt:lpstr>
      <vt:lpstr>Health Outcomes</vt:lpstr>
      <vt:lpstr>“Surrogate” Health Outcomes</vt:lpstr>
      <vt:lpstr>What’s the Difference?</vt:lpstr>
      <vt:lpstr>PowerPoint Presentation</vt:lpstr>
      <vt:lpstr>PowerPoint Presentation</vt:lpstr>
      <vt:lpstr>Which outcome you measure can make a major difference?  </vt:lpstr>
      <vt:lpstr>How to set up a clinical trial</vt:lpstr>
      <vt:lpstr>P-value = probability the result is statistically significant</vt:lpstr>
      <vt:lpstr>Questions to Ask about Trial Design</vt:lpstr>
      <vt:lpstr>Group Activity # 1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NCHR</dc:creator>
  <cp:lastModifiedBy>NCHR</cp:lastModifiedBy>
  <cp:revision>33</cp:revision>
  <cp:lastPrinted>2016-10-14T00:03:51Z</cp:lastPrinted>
  <dcterms:created xsi:type="dcterms:W3CDTF">2016-10-10T20:36:31Z</dcterms:created>
  <dcterms:modified xsi:type="dcterms:W3CDTF">2017-06-09T16:09:45Z</dcterms:modified>
</cp:coreProperties>
</file>